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30"/>
  </p:notesMasterIdLst>
  <p:sldIdLst>
    <p:sldId id="288" r:id="rId2"/>
    <p:sldId id="258" r:id="rId3"/>
    <p:sldId id="353" r:id="rId4"/>
    <p:sldId id="354" r:id="rId5"/>
    <p:sldId id="259" r:id="rId6"/>
    <p:sldId id="355" r:id="rId7"/>
    <p:sldId id="356" r:id="rId8"/>
    <p:sldId id="263" r:id="rId9"/>
    <p:sldId id="264" r:id="rId10"/>
    <p:sldId id="277" r:id="rId11"/>
    <p:sldId id="331" r:id="rId12"/>
    <p:sldId id="351" r:id="rId13"/>
    <p:sldId id="323" r:id="rId14"/>
    <p:sldId id="292" r:id="rId15"/>
    <p:sldId id="273" r:id="rId16"/>
    <p:sldId id="274" r:id="rId17"/>
    <p:sldId id="283" r:id="rId18"/>
    <p:sldId id="314" r:id="rId19"/>
    <p:sldId id="279" r:id="rId20"/>
    <p:sldId id="298" r:id="rId21"/>
    <p:sldId id="324" r:id="rId22"/>
    <p:sldId id="326" r:id="rId23"/>
    <p:sldId id="327" r:id="rId24"/>
    <p:sldId id="346" r:id="rId25"/>
    <p:sldId id="347" r:id="rId26"/>
    <p:sldId id="348" r:id="rId27"/>
    <p:sldId id="308" r:id="rId28"/>
    <p:sldId id="290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4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5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4513"/>
  </p:normalViewPr>
  <p:slideViewPr>
    <p:cSldViewPr snapToGrid="0" snapToObjects="1">
      <p:cViewPr varScale="1">
        <p:scale>
          <a:sx n="74" d="100"/>
          <a:sy n="74" d="100"/>
        </p:scale>
        <p:origin x="12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68294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public health and social crisis of staggering proportions, and it’s not unique to Brazil. In fact, it’s not even unique to this century.</a:t>
            </a:r>
          </a:p>
        </p:txBody>
      </p:sp>
    </p:spTree>
    <p:extLst>
      <p:ext uri="{BB962C8B-B14F-4D97-AF65-F5344CB8AC3E}">
        <p14:creationId xmlns:p14="http://schemas.microsoft.com/office/powerpoint/2010/main" val="354814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New York Times talking about this injustice and our moral failings on this issue in 1903.</a:t>
            </a:r>
          </a:p>
        </p:txBody>
      </p:sp>
    </p:spTree>
    <p:extLst>
      <p:ext uri="{BB962C8B-B14F-4D97-AF65-F5344CB8AC3E}">
        <p14:creationId xmlns:p14="http://schemas.microsoft.com/office/powerpoint/2010/main" val="4149806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Branches are colored on a gradient according to date of most recent node or tip.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44 % (22 of 50) isolates from community members most closely related to isolates from prisoners or ex-prisoners, in this </a:t>
            </a:r>
            <a:r>
              <a:rPr lang="en-US"/>
              <a:t>emerging cluster.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B361C14-C444-5040-B836-0F0780073A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9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Sig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387" y="9124434"/>
            <a:ext cx="2910276" cy="35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" y="9115401"/>
            <a:ext cx="13020605" cy="65024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413" dirty="0">
              <a:latin typeface="Arial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3" y="9259900"/>
            <a:ext cx="2199076" cy="3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40" y="3414387"/>
            <a:ext cx="11704320" cy="117280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1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2280356" y="6824812"/>
            <a:ext cx="8617938" cy="390144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256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50240" y="4587195"/>
            <a:ext cx="11704320" cy="875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987" cap="small" spc="427">
                <a:solidFill>
                  <a:srgbClr val="A4001D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0701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359186" y="1723136"/>
            <a:ext cx="10952481" cy="7128257"/>
          </a:xfrm>
        </p:spPr>
        <p:txBody>
          <a:bodyPr/>
          <a:lstStyle>
            <a:lvl2pPr marL="0" indent="0">
              <a:buFont typeface="Arial"/>
              <a:buNone/>
              <a:defRPr baseline="0"/>
            </a:lvl2pPr>
            <a:lvl3pPr marL="489931" indent="0">
              <a:buNone/>
              <a:defRPr/>
            </a:lvl3pPr>
            <a:lvl4pPr marL="977602" indent="0">
              <a:buNone/>
              <a:defRPr/>
            </a:lvl4pPr>
            <a:lvl5pPr marL="146753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98989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85796" y="15053"/>
            <a:ext cx="650240" cy="866987"/>
          </a:xfrm>
          <a:prstGeom prst="rect">
            <a:avLst/>
          </a:prstGeom>
        </p:spPr>
        <p:txBody>
          <a:bodyPr wrap="none" lIns="65024" tIns="0" rIns="65024" bIns="0" anchor="ctr" anchorCtr="1"/>
          <a:lstStyle>
            <a:lvl1pPr algn="ctr" eaLnBrk="1" latinLnBrk="0" hangingPunct="1">
              <a:defRPr kumimoji="0"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B8A8491-F823-084B-A279-77F429F5523F}" type="slidenum">
              <a:rPr lang="en-US" sz="1422" smtClean="0"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22" dirty="0"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350155" y="1723136"/>
            <a:ext cx="5387058" cy="7128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935893" y="1723136"/>
            <a:ext cx="5375770" cy="7128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48844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1349372" y="1723137"/>
            <a:ext cx="10962293" cy="344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1350155" y="5387972"/>
            <a:ext cx="10961512" cy="3444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2827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50155" y="1723136"/>
            <a:ext cx="5387058" cy="7128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935893" y="1723139"/>
            <a:ext cx="5375770" cy="34571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935893" y="5380735"/>
            <a:ext cx="5375770" cy="34706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5768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350155" y="1723139"/>
            <a:ext cx="5387058" cy="34571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1359186" y="5386644"/>
            <a:ext cx="5378027" cy="346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935893" y="1723139"/>
            <a:ext cx="5375770" cy="34571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935893" y="5386644"/>
            <a:ext cx="5375770" cy="346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537434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194957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6717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6257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9115401"/>
            <a:ext cx="13020605" cy="65024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413" dirty="0">
              <a:latin typeface="Arial"/>
            </a:endParaRPr>
          </a:p>
        </p:txBody>
      </p:sp>
      <p:pic>
        <p:nvPicPr>
          <p:cNvPr id="7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3" y="9259900"/>
            <a:ext cx="2199076" cy="3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0359" y="2917954"/>
            <a:ext cx="4201724" cy="1755648"/>
          </a:xfrm>
          <a:prstGeom prst="rect">
            <a:avLst/>
          </a:prstGeom>
        </p:spPr>
        <p:txBody>
          <a:bodyPr/>
          <a:lstStyle>
            <a:lvl1pPr algn="r">
              <a:defRPr sz="2844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0359" y="4876801"/>
            <a:ext cx="4201724" cy="176919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707" cap="all" spc="427">
                <a:solidFill>
                  <a:srgbClr val="A4001D"/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35608" y="2911027"/>
            <a:ext cx="2774810" cy="3699746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36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none"/>
        </p:style>
        <p:txBody>
          <a:bodyPr/>
          <a:lstStyle>
            <a:lvl1pPr>
              <a:defRPr lang="en-US" sz="1707" dirty="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444896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359186" y="1723136"/>
            <a:ext cx="10952481" cy="7128257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24455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 txBox="1">
            <a:spLocks/>
          </p:cNvSpPr>
          <p:nvPr/>
        </p:nvSpPr>
        <p:spPr>
          <a:xfrm>
            <a:off x="85796" y="15053"/>
            <a:ext cx="650240" cy="866987"/>
          </a:xfrm>
          <a:prstGeom prst="rect">
            <a:avLst/>
          </a:prstGeom>
        </p:spPr>
        <p:txBody>
          <a:bodyPr wrap="none" lIns="65024" tIns="0" rIns="65024" bIns="0" anchor="ctr" anchorCtr="1"/>
          <a:lstStyle>
            <a:lvl1pPr algn="ctr" eaLnBrk="1" latinLnBrk="0" hangingPunct="1">
              <a:defRPr kumimoji="0"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738551F-07E9-F84B-ADAF-CE99838501D0}" type="slidenum">
              <a:rPr lang="en-US" sz="1422" smtClean="0"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22" dirty="0">
              <a:latin typeface="Arial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1350155" y="1723136"/>
            <a:ext cx="5387058" cy="7128257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1"/>
          </p:nvPr>
        </p:nvSpPr>
        <p:spPr>
          <a:xfrm>
            <a:off x="6935893" y="1723136"/>
            <a:ext cx="5375770" cy="7128257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860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1349372" y="1723137"/>
            <a:ext cx="10962293" cy="3444825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1"/>
          </p:nvPr>
        </p:nvSpPr>
        <p:spPr>
          <a:xfrm>
            <a:off x="1350155" y="5387972"/>
            <a:ext cx="10961512" cy="3444825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2985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350155" y="1723136"/>
            <a:ext cx="5387058" cy="7128257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6935893" y="1723139"/>
            <a:ext cx="5375770" cy="3457109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935893" y="5380735"/>
            <a:ext cx="5375770" cy="3470658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540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350155" y="1723139"/>
            <a:ext cx="5387058" cy="3457109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1359186" y="5386644"/>
            <a:ext cx="5378027" cy="3464750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935893" y="1723139"/>
            <a:ext cx="5375770" cy="3457109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935893" y="5386644"/>
            <a:ext cx="5375770" cy="3464750"/>
          </a:xfrm>
        </p:spPr>
        <p:txBody>
          <a:bodyPr/>
          <a:lstStyle>
            <a:lvl1pPr>
              <a:defRPr sz="2276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7569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9115401"/>
            <a:ext cx="13020605" cy="650240"/>
          </a:xfrm>
          <a:prstGeom prst="rect">
            <a:avLst/>
          </a:prstGeom>
          <a:solidFill>
            <a:srgbClr val="8C1515"/>
          </a:solidFill>
          <a:ln>
            <a:solidFill>
              <a:srgbClr val="8C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413" dirty="0">
              <a:latin typeface="Arial"/>
            </a:endParaRPr>
          </a:p>
        </p:txBody>
      </p:sp>
      <p:pic>
        <p:nvPicPr>
          <p:cNvPr id="6" name="Picture 14" title="Stanford Universit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3" y="9259900"/>
            <a:ext cx="2199076" cy="3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40" y="3399144"/>
            <a:ext cx="11704320" cy="117280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1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18"/>
          </p:nvPr>
        </p:nvSpPr>
        <p:spPr>
          <a:xfrm>
            <a:off x="2280356" y="6824812"/>
            <a:ext cx="8617938" cy="390144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 algn="ctr">
              <a:buNone/>
              <a:defRPr sz="256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50240" y="4571952"/>
            <a:ext cx="11704320" cy="8758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987" cap="small" spc="427">
                <a:solidFill>
                  <a:srgbClr val="A4001D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5804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70" y="681796"/>
            <a:ext cx="10962293" cy="925438"/>
          </a:xfrm>
          <a:prstGeom prst="rect">
            <a:avLst/>
          </a:prstGeom>
        </p:spPr>
        <p:txBody>
          <a:bodyPr/>
          <a:lstStyle>
            <a:lvl1pPr algn="l">
              <a:defRPr sz="3413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359186" y="1723136"/>
            <a:ext cx="10952481" cy="71282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040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2"/>
          <p:cNvSpPr>
            <a:spLocks noGrp="1"/>
          </p:cNvSpPr>
          <p:nvPr>
            <p:ph type="title"/>
          </p:nvPr>
        </p:nvSpPr>
        <p:spPr bwMode="auto">
          <a:xfrm>
            <a:off x="1350152" y="680344"/>
            <a:ext cx="10961512" cy="92719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350152" y="1712902"/>
            <a:ext cx="10961512" cy="71375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55788" y="9124434"/>
            <a:ext cx="1203395" cy="5147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22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fld id="{86CB4B4D-7CA3-9044-876B-883B54F8677D}" type="slidenum">
              <a:rPr lang="uk-UA" smtClean="0"/>
              <a:t>‹#›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-15804" y="0"/>
            <a:ext cx="13020605" cy="650240"/>
          </a:xfrm>
          <a:prstGeom prst="rect">
            <a:avLst/>
          </a:prstGeom>
          <a:solidFill>
            <a:schemeClr val="bg2"/>
          </a:solidFill>
          <a:ln>
            <a:solidFill>
              <a:srgbClr val="8C151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413" dirty="0">
              <a:solidFill>
                <a:srgbClr val="8C1515"/>
              </a:solidFill>
              <a:latin typeface="Arial"/>
            </a:endParaRPr>
          </a:p>
        </p:txBody>
      </p:sp>
      <p:pic>
        <p:nvPicPr>
          <p:cNvPr id="5126" name="Picture 10" title="Stanford University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92" y="9208724"/>
            <a:ext cx="2199076" cy="3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0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80" r:id="rId15"/>
    <p:sldLayoutId id="2147483681" r:id="rId16"/>
    <p:sldLayoutId id="2147483682" r:id="rId17"/>
  </p:sldLayoutIdLst>
  <p:transition spd="slow">
    <p:fade/>
  </p:transition>
  <p:txStyles>
    <p:titleStyle>
      <a:lvl1pPr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 kern="1200">
          <a:solidFill>
            <a:schemeClr val="bg2"/>
          </a:solidFill>
          <a:latin typeface="Arial"/>
          <a:ea typeface="ＭＳ Ｐゴシック" charset="0"/>
          <a:cs typeface="ＭＳ Ｐゴシック" charset="0"/>
        </a:defRPr>
      </a:lvl1pPr>
      <a:lvl2pPr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5pPr>
      <a:lvl6pPr marL="650230"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6pPr>
      <a:lvl7pPr marL="1300460"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7pPr>
      <a:lvl8pPr marL="1950690"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8pPr>
      <a:lvl9pPr marL="2600919" algn="l" defTabSz="65023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13">
          <a:solidFill>
            <a:schemeClr val="bg2"/>
          </a:solidFill>
          <a:latin typeface="Source Sans Pro Semibold" charset="0"/>
          <a:ea typeface="ＭＳ Ｐゴシック" charset="0"/>
          <a:cs typeface="ＭＳ Ｐゴシック" charset="0"/>
        </a:defRPr>
      </a:lvl9pPr>
    </p:titleStyle>
    <p:bodyStyle>
      <a:lvl1pPr marL="487672" indent="-487672" algn="l" defTabSz="650230" rtl="0" eaLnBrk="1" fontAlgn="base" hangingPunct="1">
        <a:spcBef>
          <a:spcPct val="20000"/>
        </a:spcBef>
        <a:spcAft>
          <a:spcPct val="0"/>
        </a:spcAft>
        <a:buFont typeface="Arial" charset="0"/>
        <a:defRPr sz="2276" kern="1200" cap="small" spc="28">
          <a:solidFill>
            <a:schemeClr val="tx1"/>
          </a:solidFill>
          <a:latin typeface="Arial"/>
          <a:ea typeface="ＭＳ Ｐゴシック" charset="0"/>
          <a:cs typeface="ＭＳ Ｐゴシック" charset="0"/>
        </a:defRPr>
      </a:lvl1pPr>
      <a:lvl2pPr marL="410909" indent="-410909" algn="l" defTabSz="65023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0"/>
        <a:buChar char="§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2pPr>
      <a:lvl3pPr marL="810530" indent="-320599" algn="l" defTabSz="65023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102000"/>
        <a:buFont typeface="Source Sans Pro" charset="0"/>
        <a:buChar char="›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3pPr>
      <a:lvl4pPr marL="1300460" indent="-322858" algn="l" defTabSz="65023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Arial" charset="0"/>
        <a:buChar char="•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4pPr>
      <a:lvl5pPr marL="1790391" indent="-322858" algn="l" defTabSz="65023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Source Sans Pro" charset="0"/>
        <a:buChar char="–"/>
        <a:defRPr kern="1200">
          <a:solidFill>
            <a:srgbClr val="595959"/>
          </a:solidFill>
          <a:latin typeface="Arial"/>
          <a:ea typeface="ＭＳ Ｐゴシック" charset="0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(null)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0239" y="3414387"/>
            <a:ext cx="12168613" cy="1172808"/>
          </a:xfrm>
        </p:spPr>
        <p:txBody>
          <a:bodyPr/>
          <a:lstStyle/>
          <a:p>
            <a:r>
              <a:rPr lang="en-US" b="1" dirty="0"/>
              <a:t>TB Transmission in Prisons and Spillover into Communities: 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Why Addressing Tuberculosis in Prisons Should be a Public Health Priority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2193431" y="6948833"/>
            <a:ext cx="8617938" cy="390144"/>
          </a:xfrm>
        </p:spPr>
        <p:txBody>
          <a:bodyPr/>
          <a:lstStyle/>
          <a:p>
            <a:r>
              <a:rPr lang="en-US" dirty="0"/>
              <a:t>AIDS 2018</a:t>
            </a:r>
          </a:p>
          <a:p>
            <a:r>
              <a:rPr lang="en-US" dirty="0"/>
              <a:t>Amsterdam, The Netherlands</a:t>
            </a:r>
          </a:p>
          <a:p>
            <a:r>
              <a:rPr lang="en-US" dirty="0"/>
              <a:t>July 24, 2018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50240" y="5193044"/>
            <a:ext cx="11704320" cy="724676"/>
          </a:xfrm>
        </p:spPr>
        <p:txBody>
          <a:bodyPr/>
          <a:lstStyle/>
          <a:p>
            <a:r>
              <a:rPr lang="en-US" sz="2400" dirty="0"/>
              <a:t>Jason Andrews</a:t>
            </a:r>
          </a:p>
          <a:p>
            <a:r>
              <a:rPr lang="en-US" sz="2400" dirty="0"/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049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Hard Labor and Tuberculosis.pdf"/>
          <p:cNvPicPr>
            <a:picLocks noChangeAspect="1"/>
          </p:cNvPicPr>
          <p:nvPr/>
        </p:nvPicPr>
        <p:blipFill>
          <a:blip r:embed="rId3">
            <a:extLst/>
          </a:blip>
          <a:srcRect b="9498"/>
          <a:stretch>
            <a:fillRect/>
          </a:stretch>
        </p:blipFill>
        <p:spPr>
          <a:xfrm>
            <a:off x="4679199" y="139700"/>
            <a:ext cx="4154402" cy="882719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244"/>
          <p:cNvSpPr/>
          <p:nvPr/>
        </p:nvSpPr>
        <p:spPr>
          <a:xfrm>
            <a:off x="4552199" y="9105899"/>
            <a:ext cx="415448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New York Times, 1903</a:t>
            </a:r>
          </a:p>
        </p:txBody>
      </p:sp>
      <p:sp>
        <p:nvSpPr>
          <p:cNvPr id="245" name="Shape 245"/>
          <p:cNvSpPr/>
          <p:nvPr/>
        </p:nvSpPr>
        <p:spPr>
          <a:xfrm>
            <a:off x="4889500" y="3098800"/>
            <a:ext cx="3733887" cy="401390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  <a:alpha val="265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4889500" y="1130300"/>
            <a:ext cx="3193938" cy="231478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  <a:alpha val="265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47" name="Shape 247"/>
          <p:cNvSpPr/>
          <p:nvPr/>
        </p:nvSpPr>
        <p:spPr>
          <a:xfrm>
            <a:off x="4889500" y="3479800"/>
            <a:ext cx="735248" cy="231478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  <a:alpha val="265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4889500" y="6908800"/>
            <a:ext cx="3733887" cy="1888332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  <a:alpha val="265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4889500" y="736600"/>
            <a:ext cx="3733887" cy="401390"/>
          </a:xfrm>
          <a:prstGeom prst="rect">
            <a:avLst/>
          </a:prstGeom>
          <a:solidFill>
            <a:schemeClr val="accent4">
              <a:hueOff val="254533"/>
              <a:satOff val="20019"/>
              <a:lumOff val="9426"/>
              <a:alpha val="2651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714047" y="1038153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Hypotheses and Framework</a:t>
            </a:r>
            <a:endParaRPr sz="4800" dirty="0"/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508000" y="2628899"/>
            <a:ext cx="11988800" cy="609841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TB epidemics in low- and middle-income countries are increasingly concentrated in high-risk subpopulations, including prisons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Prisons serve as “reservoirs” or “amplifiers” for TB in the general population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The epidemiological rationale for focusing TB control efforts in prisons aligns with our moral obligation to tackle disparities and injustices</a:t>
            </a:r>
          </a:p>
          <a:p>
            <a:pPr marL="571500" indent="-571500">
              <a:buFont typeface="Arial" charset="0"/>
              <a:buChar char="•"/>
            </a:pPr>
            <a:endParaRPr lang="en-US" sz="3600" cap="none" dirty="0"/>
          </a:p>
        </p:txBody>
      </p:sp>
    </p:spTree>
    <p:extLst>
      <p:ext uri="{BB962C8B-B14F-4D97-AF65-F5344CB8AC3E}">
        <p14:creationId xmlns:p14="http://schemas.microsoft.com/office/powerpoint/2010/main" val="4133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8664" y="3579165"/>
            <a:ext cx="2835119" cy="25204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" name="Rectangle 4"/>
          <p:cNvSpPr/>
          <p:nvPr/>
        </p:nvSpPr>
        <p:spPr>
          <a:xfrm>
            <a:off x="6579887" y="2239602"/>
            <a:ext cx="4858729" cy="5166913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46" name="Oval 45"/>
          <p:cNvSpPr/>
          <p:nvPr/>
        </p:nvSpPr>
        <p:spPr>
          <a:xfrm>
            <a:off x="1602675" y="3810207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47" name="Oval 46"/>
          <p:cNvSpPr/>
          <p:nvPr/>
        </p:nvSpPr>
        <p:spPr>
          <a:xfrm>
            <a:off x="1945428" y="4293582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4" name="Oval 53"/>
          <p:cNvSpPr/>
          <p:nvPr/>
        </p:nvSpPr>
        <p:spPr>
          <a:xfrm>
            <a:off x="1770682" y="4999835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5" name="Oval 54"/>
          <p:cNvSpPr/>
          <p:nvPr/>
        </p:nvSpPr>
        <p:spPr>
          <a:xfrm>
            <a:off x="2538617" y="5617688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6" name="Oval 55"/>
          <p:cNvSpPr/>
          <p:nvPr/>
        </p:nvSpPr>
        <p:spPr>
          <a:xfrm>
            <a:off x="2834203" y="4649483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7" name="Oval 56"/>
          <p:cNvSpPr/>
          <p:nvPr/>
        </p:nvSpPr>
        <p:spPr>
          <a:xfrm>
            <a:off x="2498189" y="3988739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8" name="Oval 57"/>
          <p:cNvSpPr/>
          <p:nvPr/>
        </p:nvSpPr>
        <p:spPr>
          <a:xfrm>
            <a:off x="3464231" y="3890431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59" name="Oval 58"/>
          <p:cNvSpPr/>
          <p:nvPr/>
        </p:nvSpPr>
        <p:spPr>
          <a:xfrm>
            <a:off x="3296223" y="5146862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61" name="Oval 60"/>
          <p:cNvSpPr/>
          <p:nvPr/>
        </p:nvSpPr>
        <p:spPr>
          <a:xfrm>
            <a:off x="6804159" y="2617670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69" name="Oval 68"/>
          <p:cNvSpPr/>
          <p:nvPr/>
        </p:nvSpPr>
        <p:spPr>
          <a:xfrm>
            <a:off x="7153648" y="333179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0" name="Oval 69"/>
          <p:cNvSpPr/>
          <p:nvPr/>
        </p:nvSpPr>
        <p:spPr>
          <a:xfrm>
            <a:off x="8245695" y="2596669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1" name="Oval 70"/>
          <p:cNvSpPr/>
          <p:nvPr/>
        </p:nvSpPr>
        <p:spPr>
          <a:xfrm>
            <a:off x="8755667" y="353336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3" name="Oval 72"/>
          <p:cNvSpPr/>
          <p:nvPr/>
        </p:nvSpPr>
        <p:spPr>
          <a:xfrm>
            <a:off x="8972413" y="4247494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5" name="Oval 74"/>
          <p:cNvSpPr/>
          <p:nvPr/>
        </p:nvSpPr>
        <p:spPr>
          <a:xfrm>
            <a:off x="6985641" y="4247494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6" name="Oval 75"/>
          <p:cNvSpPr/>
          <p:nvPr/>
        </p:nvSpPr>
        <p:spPr>
          <a:xfrm>
            <a:off x="7727410" y="4604557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7" name="Oval 76"/>
          <p:cNvSpPr/>
          <p:nvPr/>
        </p:nvSpPr>
        <p:spPr>
          <a:xfrm>
            <a:off x="7202388" y="4961620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8" name="Oval 77"/>
          <p:cNvSpPr/>
          <p:nvPr/>
        </p:nvSpPr>
        <p:spPr>
          <a:xfrm>
            <a:off x="8294434" y="4226493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79" name="Oval 78"/>
          <p:cNvSpPr/>
          <p:nvPr/>
        </p:nvSpPr>
        <p:spPr>
          <a:xfrm>
            <a:off x="8804406" y="5163192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0" name="Oval 79"/>
          <p:cNvSpPr/>
          <p:nvPr/>
        </p:nvSpPr>
        <p:spPr>
          <a:xfrm>
            <a:off x="9546175" y="552025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1" name="Oval 80"/>
          <p:cNvSpPr/>
          <p:nvPr/>
        </p:nvSpPr>
        <p:spPr>
          <a:xfrm>
            <a:off x="9021153" y="587731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2" name="Oval 81"/>
          <p:cNvSpPr/>
          <p:nvPr/>
        </p:nvSpPr>
        <p:spPr>
          <a:xfrm>
            <a:off x="10113199" y="514219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3" name="Oval 82"/>
          <p:cNvSpPr/>
          <p:nvPr/>
        </p:nvSpPr>
        <p:spPr>
          <a:xfrm>
            <a:off x="7153648" y="561768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6" name="Oval 85"/>
          <p:cNvSpPr/>
          <p:nvPr/>
        </p:nvSpPr>
        <p:spPr>
          <a:xfrm>
            <a:off x="8021423" y="5197618"/>
            <a:ext cx="336014" cy="357063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7" name="Oval 86"/>
          <p:cNvSpPr/>
          <p:nvPr/>
        </p:nvSpPr>
        <p:spPr>
          <a:xfrm>
            <a:off x="8972413" y="653338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8" name="Oval 87"/>
          <p:cNvSpPr/>
          <p:nvPr/>
        </p:nvSpPr>
        <p:spPr>
          <a:xfrm>
            <a:off x="9546175" y="6869449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89" name="Oval 88"/>
          <p:cNvSpPr/>
          <p:nvPr/>
        </p:nvSpPr>
        <p:spPr>
          <a:xfrm>
            <a:off x="10131839" y="590299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0" name="Oval 89"/>
          <p:cNvSpPr/>
          <p:nvPr/>
        </p:nvSpPr>
        <p:spPr>
          <a:xfrm>
            <a:off x="10281206" y="651238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1" name="Oval 90"/>
          <p:cNvSpPr/>
          <p:nvPr/>
        </p:nvSpPr>
        <p:spPr>
          <a:xfrm>
            <a:off x="9203423" y="253365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2" name="Oval 91"/>
          <p:cNvSpPr/>
          <p:nvPr/>
        </p:nvSpPr>
        <p:spPr>
          <a:xfrm>
            <a:off x="9945192" y="289072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3" name="Oval 92"/>
          <p:cNvSpPr/>
          <p:nvPr/>
        </p:nvSpPr>
        <p:spPr>
          <a:xfrm>
            <a:off x="9420170" y="3247784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4" name="Oval 93"/>
          <p:cNvSpPr/>
          <p:nvPr/>
        </p:nvSpPr>
        <p:spPr>
          <a:xfrm>
            <a:off x="10512216" y="2512657"/>
            <a:ext cx="336014" cy="357063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5" name="Oval 94"/>
          <p:cNvSpPr/>
          <p:nvPr/>
        </p:nvSpPr>
        <p:spPr>
          <a:xfrm>
            <a:off x="9434434" y="442602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6" name="Oval 95"/>
          <p:cNvSpPr/>
          <p:nvPr/>
        </p:nvSpPr>
        <p:spPr>
          <a:xfrm>
            <a:off x="10176202" y="461709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8" name="Oval 97"/>
          <p:cNvSpPr/>
          <p:nvPr/>
        </p:nvSpPr>
        <p:spPr>
          <a:xfrm>
            <a:off x="10743226" y="440502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99" name="Oval 98"/>
          <p:cNvSpPr/>
          <p:nvPr/>
        </p:nvSpPr>
        <p:spPr>
          <a:xfrm>
            <a:off x="8357437" y="569878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0" name="Oval 99"/>
          <p:cNvSpPr/>
          <p:nvPr/>
        </p:nvSpPr>
        <p:spPr>
          <a:xfrm>
            <a:off x="7727410" y="686594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2" name="Oval 101"/>
          <p:cNvSpPr/>
          <p:nvPr/>
        </p:nvSpPr>
        <p:spPr>
          <a:xfrm>
            <a:off x="8231431" y="654856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3" name="Oval 102"/>
          <p:cNvSpPr/>
          <p:nvPr/>
        </p:nvSpPr>
        <p:spPr>
          <a:xfrm>
            <a:off x="7559403" y="3851622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4" name="Oval 103"/>
          <p:cNvSpPr/>
          <p:nvPr/>
        </p:nvSpPr>
        <p:spPr>
          <a:xfrm>
            <a:off x="8189430" y="365005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5" name="Oval 104"/>
          <p:cNvSpPr/>
          <p:nvPr/>
        </p:nvSpPr>
        <p:spPr>
          <a:xfrm>
            <a:off x="10743226" y="613751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6" name="Oval 105"/>
          <p:cNvSpPr/>
          <p:nvPr/>
        </p:nvSpPr>
        <p:spPr>
          <a:xfrm>
            <a:off x="10873607" y="6907664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7" name="Oval 106"/>
          <p:cNvSpPr/>
          <p:nvPr/>
        </p:nvSpPr>
        <p:spPr>
          <a:xfrm>
            <a:off x="10537593" y="393388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8" name="Oval 107"/>
          <p:cNvSpPr/>
          <p:nvPr/>
        </p:nvSpPr>
        <p:spPr>
          <a:xfrm>
            <a:off x="6817634" y="686594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9" name="Oval 108"/>
          <p:cNvSpPr/>
          <p:nvPr/>
        </p:nvSpPr>
        <p:spPr>
          <a:xfrm>
            <a:off x="8431554" y="476208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0" name="Oval 109"/>
          <p:cNvSpPr/>
          <p:nvPr/>
        </p:nvSpPr>
        <p:spPr>
          <a:xfrm>
            <a:off x="10680223" y="3255344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1" name="Oval 110"/>
          <p:cNvSpPr/>
          <p:nvPr/>
        </p:nvSpPr>
        <p:spPr>
          <a:xfrm>
            <a:off x="10911234" y="5006547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2" name="Oval 111"/>
          <p:cNvSpPr/>
          <p:nvPr/>
        </p:nvSpPr>
        <p:spPr>
          <a:xfrm>
            <a:off x="9396807" y="4940619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3" name="Oval 112"/>
          <p:cNvSpPr/>
          <p:nvPr/>
        </p:nvSpPr>
        <p:spPr>
          <a:xfrm>
            <a:off x="6768895" y="609961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4" name="Oval 113"/>
          <p:cNvSpPr/>
          <p:nvPr/>
        </p:nvSpPr>
        <p:spPr>
          <a:xfrm>
            <a:off x="8685139" y="2974733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6" name="Oval 115"/>
          <p:cNvSpPr/>
          <p:nvPr/>
        </p:nvSpPr>
        <p:spPr>
          <a:xfrm>
            <a:off x="9882189" y="233412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7" name="Oval 116"/>
          <p:cNvSpPr/>
          <p:nvPr/>
        </p:nvSpPr>
        <p:spPr>
          <a:xfrm>
            <a:off x="1434668" y="5537469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8" name="Oval 117"/>
          <p:cNvSpPr/>
          <p:nvPr/>
        </p:nvSpPr>
        <p:spPr>
          <a:xfrm>
            <a:off x="1482621" y="4493113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19" name="Oval 118"/>
          <p:cNvSpPr/>
          <p:nvPr/>
        </p:nvSpPr>
        <p:spPr>
          <a:xfrm>
            <a:off x="2910682" y="3755354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0" name="Oval 119"/>
          <p:cNvSpPr/>
          <p:nvPr/>
        </p:nvSpPr>
        <p:spPr>
          <a:xfrm>
            <a:off x="3561710" y="4671645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1" name="Oval 120"/>
          <p:cNvSpPr/>
          <p:nvPr/>
        </p:nvSpPr>
        <p:spPr>
          <a:xfrm>
            <a:off x="2076598" y="3711899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2" name="Oval 121"/>
          <p:cNvSpPr/>
          <p:nvPr/>
        </p:nvSpPr>
        <p:spPr>
          <a:xfrm>
            <a:off x="2412612" y="5006547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3" name="Oval 122"/>
          <p:cNvSpPr/>
          <p:nvPr/>
        </p:nvSpPr>
        <p:spPr>
          <a:xfrm>
            <a:off x="3170217" y="5596688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4" name="Oval 123"/>
          <p:cNvSpPr/>
          <p:nvPr/>
        </p:nvSpPr>
        <p:spPr>
          <a:xfrm>
            <a:off x="3078689" y="4314581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5" name="Oval 124"/>
          <p:cNvSpPr/>
          <p:nvPr/>
        </p:nvSpPr>
        <p:spPr>
          <a:xfrm>
            <a:off x="2874631" y="5178367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6" name="Oval 125"/>
          <p:cNvSpPr/>
          <p:nvPr/>
        </p:nvSpPr>
        <p:spPr>
          <a:xfrm>
            <a:off x="2391612" y="4538035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7" name="Oval 126"/>
          <p:cNvSpPr/>
          <p:nvPr/>
        </p:nvSpPr>
        <p:spPr>
          <a:xfrm>
            <a:off x="3714668" y="5367401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8" name="Oval 127"/>
          <p:cNvSpPr/>
          <p:nvPr/>
        </p:nvSpPr>
        <p:spPr>
          <a:xfrm>
            <a:off x="6655578" y="5215107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29" name="Oval 128"/>
          <p:cNvSpPr/>
          <p:nvPr/>
        </p:nvSpPr>
        <p:spPr>
          <a:xfrm>
            <a:off x="6768895" y="3764689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01" name="Oval 100"/>
          <p:cNvSpPr/>
          <p:nvPr/>
        </p:nvSpPr>
        <p:spPr>
          <a:xfrm>
            <a:off x="7875992" y="5932658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34" name="Oval 133"/>
          <p:cNvSpPr/>
          <p:nvPr/>
        </p:nvSpPr>
        <p:spPr>
          <a:xfrm>
            <a:off x="7539978" y="2433936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42" name="Oval 141"/>
          <p:cNvSpPr/>
          <p:nvPr/>
        </p:nvSpPr>
        <p:spPr>
          <a:xfrm>
            <a:off x="9530843" y="3851622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43" name="Oval 142"/>
          <p:cNvSpPr/>
          <p:nvPr/>
        </p:nvSpPr>
        <p:spPr>
          <a:xfrm>
            <a:off x="9619071" y="6254005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2" name="TextBox 1"/>
          <p:cNvSpPr txBox="1"/>
          <p:nvPr/>
        </p:nvSpPr>
        <p:spPr>
          <a:xfrm>
            <a:off x="273399" y="499781"/>
            <a:ext cx="5121609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13" dirty="0"/>
              <a:t>High Risk, </a:t>
            </a:r>
          </a:p>
          <a:p>
            <a:pPr algn="ctr"/>
            <a:r>
              <a:rPr lang="en-US" sz="3413" dirty="0"/>
              <a:t>High Transmission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411609" y="499781"/>
            <a:ext cx="5121609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13" dirty="0"/>
              <a:t>Low Risk</a:t>
            </a:r>
            <a:r>
              <a:rPr lang="en-US" sz="3413"/>
              <a:t>, </a:t>
            </a:r>
          </a:p>
          <a:p>
            <a:pPr algn="ctr"/>
            <a:r>
              <a:rPr lang="en-US" sz="3413" dirty="0"/>
              <a:t>Low Transmission</a:t>
            </a:r>
          </a:p>
        </p:txBody>
      </p:sp>
      <p:cxnSp>
        <p:nvCxnSpPr>
          <p:cNvPr id="84" name="Curved Connector 83"/>
          <p:cNvCxnSpPr/>
          <p:nvPr/>
        </p:nvCxnSpPr>
        <p:spPr>
          <a:xfrm rot="5400000" flipH="1" flipV="1">
            <a:off x="4638544" y="1531690"/>
            <a:ext cx="1029181" cy="2236594"/>
          </a:xfrm>
          <a:prstGeom prst="curved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urved Connector 114"/>
          <p:cNvCxnSpPr/>
          <p:nvPr/>
        </p:nvCxnSpPr>
        <p:spPr>
          <a:xfrm rot="16200000" flipH="1">
            <a:off x="4666703" y="5674437"/>
            <a:ext cx="1029181" cy="2236594"/>
          </a:xfrm>
          <a:prstGeom prst="curvedConnector2">
            <a:avLst/>
          </a:prstGeom>
          <a:ln w="57150" cmpd="sng"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Oval 129"/>
          <p:cNvSpPr/>
          <p:nvPr/>
        </p:nvSpPr>
        <p:spPr>
          <a:xfrm>
            <a:off x="7786650" y="3116582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31" name="Oval 130"/>
          <p:cNvSpPr/>
          <p:nvPr/>
        </p:nvSpPr>
        <p:spPr>
          <a:xfrm>
            <a:off x="10084674" y="3521182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32" name="Oval 131"/>
          <p:cNvSpPr/>
          <p:nvPr/>
        </p:nvSpPr>
        <p:spPr>
          <a:xfrm>
            <a:off x="10566905" y="5573914"/>
            <a:ext cx="336014" cy="357063"/>
          </a:xfrm>
          <a:prstGeom prst="ellipse">
            <a:avLst/>
          </a:prstGeom>
          <a:solidFill>
            <a:srgbClr val="FF0000">
              <a:alpha val="21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33" name="Oval 132"/>
          <p:cNvSpPr/>
          <p:nvPr/>
        </p:nvSpPr>
        <p:spPr>
          <a:xfrm>
            <a:off x="1991807" y="5575171"/>
            <a:ext cx="336014" cy="357063"/>
          </a:xfrm>
          <a:prstGeom prst="ellipse">
            <a:avLst/>
          </a:prstGeom>
          <a:solidFill>
            <a:srgbClr val="0000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sp>
        <p:nvSpPr>
          <p:cNvPr id="135" name="Oval 134"/>
          <p:cNvSpPr/>
          <p:nvPr/>
        </p:nvSpPr>
        <p:spPr>
          <a:xfrm>
            <a:off x="7342653" y="6362945"/>
            <a:ext cx="336014" cy="35706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413"/>
          </a:p>
        </p:txBody>
      </p:sp>
      <p:cxnSp>
        <p:nvCxnSpPr>
          <p:cNvPr id="6" name="Straight Connector 5"/>
          <p:cNvCxnSpPr>
            <a:stCxn id="135" idx="7"/>
            <a:endCxn id="101" idx="3"/>
          </p:cNvCxnSpPr>
          <p:nvPr/>
        </p:nvCxnSpPr>
        <p:spPr>
          <a:xfrm flipV="1">
            <a:off x="7629460" y="6237430"/>
            <a:ext cx="295740" cy="1778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35" idx="2"/>
            <a:endCxn id="113" idx="5"/>
          </p:cNvCxnSpPr>
          <p:nvPr/>
        </p:nvCxnSpPr>
        <p:spPr>
          <a:xfrm flipH="1" flipV="1">
            <a:off x="7055702" y="6404383"/>
            <a:ext cx="286952" cy="1370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35" idx="3"/>
            <a:endCxn id="108" idx="7"/>
          </p:cNvCxnSpPr>
          <p:nvPr/>
        </p:nvCxnSpPr>
        <p:spPr>
          <a:xfrm flipH="1">
            <a:off x="7104441" y="6667719"/>
            <a:ext cx="287420" cy="2505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35" idx="5"/>
          </p:cNvCxnSpPr>
          <p:nvPr/>
        </p:nvCxnSpPr>
        <p:spPr>
          <a:xfrm>
            <a:off x="7629460" y="6667718"/>
            <a:ext cx="157190" cy="198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30" idx="3"/>
            <a:endCxn id="69" idx="6"/>
          </p:cNvCxnSpPr>
          <p:nvPr/>
        </p:nvCxnSpPr>
        <p:spPr>
          <a:xfrm flipH="1">
            <a:off x="7489663" y="3421355"/>
            <a:ext cx="346194" cy="88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30" idx="0"/>
            <a:endCxn id="134" idx="5"/>
          </p:cNvCxnSpPr>
          <p:nvPr/>
        </p:nvCxnSpPr>
        <p:spPr>
          <a:xfrm flipH="1" flipV="1">
            <a:off x="7826785" y="2738709"/>
            <a:ext cx="127872" cy="3778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30" idx="7"/>
            <a:endCxn id="70" idx="3"/>
          </p:cNvCxnSpPr>
          <p:nvPr/>
        </p:nvCxnSpPr>
        <p:spPr>
          <a:xfrm flipV="1">
            <a:off x="8073456" y="2901441"/>
            <a:ext cx="221446" cy="26743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30" idx="5"/>
            <a:endCxn id="104" idx="1"/>
          </p:cNvCxnSpPr>
          <p:nvPr/>
        </p:nvCxnSpPr>
        <p:spPr>
          <a:xfrm>
            <a:off x="8073457" y="3421355"/>
            <a:ext cx="165181" cy="2809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30" idx="4"/>
            <a:endCxn id="103" idx="0"/>
          </p:cNvCxnSpPr>
          <p:nvPr/>
        </p:nvCxnSpPr>
        <p:spPr>
          <a:xfrm flipH="1">
            <a:off x="7727410" y="3473646"/>
            <a:ext cx="227247" cy="3779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447939" y="8511472"/>
            <a:ext cx="7447003" cy="705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82" dirty="0"/>
              <a:t>“Institutional Amplifier”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8084" y="2691189"/>
            <a:ext cx="161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Outflow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644158" y="6505220"/>
            <a:ext cx="1613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Inflow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2234536" y="6267461"/>
            <a:ext cx="96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Size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716515" y="7527999"/>
            <a:ext cx="284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Mixing Patterns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506750" y="4112416"/>
            <a:ext cx="19471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TB Incidence Disparities</a:t>
            </a:r>
          </a:p>
        </p:txBody>
      </p:sp>
    </p:spTree>
    <p:extLst>
      <p:ext uri="{BB962C8B-B14F-4D97-AF65-F5344CB8AC3E}">
        <p14:creationId xmlns:p14="http://schemas.microsoft.com/office/powerpoint/2010/main" val="144489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2043" y="-3800073"/>
            <a:ext cx="8989793" cy="11633849"/>
          </a:xfrm>
          <a:prstGeom prst="rect">
            <a:avLst/>
          </a:prstGeom>
        </p:spPr>
      </p:pic>
      <p:sp>
        <p:nvSpPr>
          <p:cNvPr id="3" name="Shape 159"/>
          <p:cNvSpPr txBox="1">
            <a:spLocks/>
          </p:cNvSpPr>
          <p:nvPr/>
        </p:nvSpPr>
        <p:spPr>
          <a:xfrm>
            <a:off x="215064" y="7085906"/>
            <a:ext cx="11988800" cy="247804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87672" indent="-487672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276" kern="1200" cap="small" spc="28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909" indent="-41090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810530" indent="-32059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1300460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790391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Is this effect causal? 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How do prisons drive community TB epidemics?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Can we effectively address this and impact TB in prisons and at the population level?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5088" y="-406013"/>
            <a:ext cx="8289302" cy="1072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722569" y="775659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sz="4400" dirty="0"/>
              <a:t>Mato Grosso do Sul</a:t>
            </a:r>
            <a:r>
              <a:rPr lang="en-US" sz="4400" dirty="0"/>
              <a:t>, Brazil</a:t>
            </a:r>
            <a:endParaRPr sz="4400" dirty="0"/>
          </a:p>
        </p:txBody>
      </p:sp>
      <p:sp>
        <p:nvSpPr>
          <p:cNvPr id="195" name="Shape 195"/>
          <p:cNvSpPr/>
          <p:nvPr/>
        </p:nvSpPr>
        <p:spPr>
          <a:xfrm>
            <a:off x="629938" y="2133223"/>
            <a:ext cx="4623060" cy="2287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2400"/>
              </a:spcBef>
              <a:buClr>
                <a:srgbClr val="929292"/>
              </a:buClr>
              <a:buFont typeface="Zapf Dingbats"/>
              <a:defRPr sz="3400" u="sng"/>
            </a:pPr>
            <a:r>
              <a:rPr dirty="0"/>
              <a:t>TB </a:t>
            </a:r>
            <a:r>
              <a:rPr lang="en-US" dirty="0"/>
              <a:t>i</a:t>
            </a:r>
            <a:r>
              <a:rPr dirty="0"/>
              <a:t>ncidence (per 100k)</a:t>
            </a:r>
          </a:p>
          <a:p>
            <a:pPr algn="l">
              <a:spcBef>
                <a:spcPts val="2400"/>
              </a:spcBef>
              <a:buClr>
                <a:srgbClr val="929292"/>
              </a:buClr>
              <a:buFont typeface="Zapf Dingbats"/>
              <a:defRPr sz="3400"/>
            </a:pPr>
            <a:r>
              <a:rPr dirty="0"/>
              <a:t>General pop:  </a:t>
            </a:r>
            <a:r>
              <a:rPr b="1" dirty="0"/>
              <a:t>35</a:t>
            </a:r>
          </a:p>
          <a:p>
            <a:pPr algn="l">
              <a:spcBef>
                <a:spcPts val="2400"/>
              </a:spcBef>
              <a:buClr>
                <a:srgbClr val="929292"/>
              </a:buClr>
              <a:buFont typeface="Zapf Dingbats"/>
              <a:defRPr sz="3400"/>
            </a:pPr>
            <a:r>
              <a:rPr dirty="0"/>
              <a:t>Prisons:           </a:t>
            </a:r>
            <a:r>
              <a:rPr b="1" dirty="0"/>
              <a:t>1,800</a:t>
            </a:r>
          </a:p>
        </p:txBody>
      </p:sp>
      <p:pic>
        <p:nvPicPr>
          <p:cNvPr id="196" name="CorumbaPrison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569" y="4683844"/>
            <a:ext cx="4357437" cy="483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81"/>
          <a:stretch/>
        </p:blipFill>
        <p:spPr bwMode="auto">
          <a:xfrm>
            <a:off x="5345797" y="3725620"/>
            <a:ext cx="7519855" cy="4635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5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MaximaMultiGraphPlain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-12700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9778410" y="9245600"/>
            <a:ext cx="317618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Lakkam M, </a:t>
            </a:r>
            <a:r>
              <a:rPr i="1"/>
              <a:t>et al,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3776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MaximaMultiGraphWithTB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0" y="-127000"/>
            <a:ext cx="97536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Shape 234"/>
          <p:cNvSpPr/>
          <p:nvPr/>
        </p:nvSpPr>
        <p:spPr>
          <a:xfrm>
            <a:off x="9778410" y="9245600"/>
            <a:ext cx="317618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Lakkam M, </a:t>
            </a:r>
            <a:r>
              <a:rPr i="1"/>
              <a:t>et al, In Preparation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900" y="99536"/>
            <a:ext cx="2833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One year TST conversion</a:t>
            </a:r>
            <a:r>
              <a:rPr lang="en-US" dirty="0"/>
              <a:t>: 42%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382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/>
          </p:cNvSpPr>
          <p:nvPr>
            <p:ph type="title"/>
          </p:nvPr>
        </p:nvSpPr>
        <p:spPr>
          <a:xfrm>
            <a:off x="2842591" y="916307"/>
            <a:ext cx="9488951" cy="927194"/>
          </a:xfrm>
          <a:prstGeom prst="rect">
            <a:avLst/>
          </a:prstGeom>
        </p:spPr>
        <p:txBody>
          <a:bodyPr/>
          <a:lstStyle/>
          <a:p>
            <a:r>
              <a:rPr dirty="0"/>
              <a:t>TB Spread </a:t>
            </a:r>
            <a:r>
              <a:t>Between Prisons</a:t>
            </a:r>
            <a:endParaRPr dirty="0"/>
          </a:p>
        </p:txBody>
      </p:sp>
      <p:pic>
        <p:nvPicPr>
          <p:cNvPr id="274" name="Figure, prisoner contact da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6885" y="2038843"/>
            <a:ext cx="10891028" cy="668193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Shape 275"/>
          <p:cNvSpPr/>
          <p:nvPr/>
        </p:nvSpPr>
        <p:spPr>
          <a:xfrm>
            <a:off x="1854266" y="8916120"/>
            <a:ext cx="675184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One RFLP type seen in 12 prisons over five years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57" y="797698"/>
            <a:ext cx="12311663" cy="925438"/>
          </a:xfrm>
        </p:spPr>
        <p:txBody>
          <a:bodyPr/>
          <a:lstStyle/>
          <a:p>
            <a:r>
              <a:rPr lang="en-US" dirty="0"/>
              <a:t>Are </a:t>
            </a:r>
            <a:r>
              <a:rPr lang="en-US"/>
              <a:t>prisons driving the population-level TB epidemic in Brazil?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13" y="2021310"/>
            <a:ext cx="2540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0322"/>
          <a:stretch/>
        </p:blipFill>
        <p:spPr>
          <a:xfrm>
            <a:off x="159026" y="2021310"/>
            <a:ext cx="9365974" cy="7105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25000" y="4628651"/>
            <a:ext cx="3120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Tarub</a:t>
            </a:r>
            <a:r>
              <a:rPr lang="en-US" dirty="0"/>
              <a:t> </a:t>
            </a:r>
            <a:r>
              <a:rPr lang="en-US" dirty="0" err="1"/>
              <a:t>Mabud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32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662469" y="555523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dirty="0"/>
              <a:t>Timing of TB among prisoners</a:t>
            </a:r>
          </a:p>
        </p:txBody>
      </p:sp>
      <p:sp>
        <p:nvSpPr>
          <p:cNvPr id="256" name="Shape 256"/>
          <p:cNvSpPr/>
          <p:nvPr/>
        </p:nvSpPr>
        <p:spPr>
          <a:xfrm>
            <a:off x="0" y="9085837"/>
            <a:ext cx="453687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Mabud</a:t>
            </a:r>
            <a:r>
              <a:rPr dirty="0"/>
              <a:t> T, </a:t>
            </a:r>
            <a:r>
              <a:rPr i="1" dirty="0"/>
              <a:t>et al. </a:t>
            </a:r>
            <a:r>
              <a:rPr lang="en-US" i="1" dirty="0"/>
              <a:t>Submitted</a:t>
            </a:r>
            <a:endParaRPr i="1" dirty="0"/>
          </a:p>
        </p:txBody>
      </p:sp>
      <p:sp>
        <p:nvSpPr>
          <p:cNvPr id="257" name="Shape 257"/>
          <p:cNvSpPr/>
          <p:nvPr/>
        </p:nvSpPr>
        <p:spPr>
          <a:xfrm>
            <a:off x="1493415" y="3132666"/>
            <a:ext cx="38864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Prisoners</a:t>
            </a:r>
          </a:p>
        </p:txBody>
      </p:sp>
      <p:pic>
        <p:nvPicPr>
          <p:cNvPr id="259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r="55443"/>
          <a:stretch/>
        </p:blipFill>
        <p:spPr>
          <a:xfrm>
            <a:off x="456107" y="3890309"/>
            <a:ext cx="5388102" cy="469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612938" y="793750"/>
            <a:ext cx="11883861" cy="1219200"/>
          </a:xfrm>
          <a:prstGeom prst="rect">
            <a:avLst/>
          </a:prstGeom>
        </p:spPr>
        <p:txBody>
          <a:bodyPr/>
          <a:lstStyle/>
          <a:p>
            <a:r>
              <a:t>Tuberculosis </a:t>
            </a:r>
            <a:r>
              <a:rPr dirty="0"/>
              <a:t>in Prisons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xfrm>
            <a:off x="612938" y="2216149"/>
            <a:ext cx="12071947" cy="330329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/>
            <a:r>
              <a:rPr lang="en-US" sz="3000" cap="none" dirty="0"/>
              <a:t>Globally, </a:t>
            </a:r>
            <a:r>
              <a:rPr sz="3000" cap="none" dirty="0"/>
              <a:t>TB incidence in prisons in LMICs is 33 (IQR: 15-36) times that of general pop.</a:t>
            </a:r>
          </a:p>
        </p:txBody>
      </p:sp>
      <p:sp>
        <p:nvSpPr>
          <p:cNvPr id="163" name="Shape 163"/>
          <p:cNvSpPr/>
          <p:nvPr/>
        </p:nvSpPr>
        <p:spPr>
          <a:xfrm>
            <a:off x="798092" y="4623737"/>
            <a:ext cx="3486532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dirty="0"/>
              <a:t>Crowding</a:t>
            </a:r>
          </a:p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dirty="0"/>
              <a:t>Poor Access to Care</a:t>
            </a:r>
          </a:p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dirty="0"/>
              <a:t>Malnutrition</a:t>
            </a:r>
          </a:p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dirty="0"/>
              <a:t>Drug Abuse</a:t>
            </a:r>
          </a:p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dirty="0"/>
              <a:t>Tobacco use</a:t>
            </a:r>
            <a:endParaRPr lang="en-US" dirty="0"/>
          </a:p>
          <a:p>
            <a:pPr>
              <a:defRPr sz="3000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pPr>
            <a:r>
              <a:rPr lang="en-US" dirty="0"/>
              <a:t>HIV</a:t>
            </a:r>
            <a:endParaRPr dirty="0"/>
          </a:p>
        </p:txBody>
      </p:sp>
      <p:sp>
        <p:nvSpPr>
          <p:cNvPr id="164" name="Shape 164"/>
          <p:cNvSpPr/>
          <p:nvPr/>
        </p:nvSpPr>
        <p:spPr>
          <a:xfrm>
            <a:off x="157385" y="9170689"/>
            <a:ext cx="426958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Baussano </a:t>
            </a:r>
            <a:r>
              <a:rPr i="1"/>
              <a:t>et al, PLoS Med </a:t>
            </a:r>
            <a:r>
              <a:t>2010</a:t>
            </a:r>
          </a:p>
        </p:txBody>
      </p:sp>
      <p:pic>
        <p:nvPicPr>
          <p:cNvPr id="165" name="Brazil-pris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1773" y="3702050"/>
            <a:ext cx="7153465" cy="536509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7499079" y="9133595"/>
            <a:ext cx="24858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/>
            </a:lvl1pPr>
          </a:lstStyle>
          <a:p>
            <a:r>
              <a:t>credit: Independent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662469" y="555523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dirty="0"/>
              <a:t>Timing of TB among prisoners</a:t>
            </a:r>
          </a:p>
        </p:txBody>
      </p:sp>
      <p:sp>
        <p:nvSpPr>
          <p:cNvPr id="256" name="Shape 256"/>
          <p:cNvSpPr/>
          <p:nvPr/>
        </p:nvSpPr>
        <p:spPr>
          <a:xfrm>
            <a:off x="0" y="9085837"/>
            <a:ext cx="453687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 err="1"/>
              <a:t>Mabud</a:t>
            </a:r>
            <a:r>
              <a:rPr dirty="0"/>
              <a:t> T, </a:t>
            </a:r>
            <a:r>
              <a:rPr i="1" dirty="0"/>
              <a:t>et al. </a:t>
            </a:r>
            <a:r>
              <a:rPr lang="en-US" i="1" dirty="0"/>
              <a:t>Submitted</a:t>
            </a:r>
            <a:endParaRPr i="1" dirty="0"/>
          </a:p>
        </p:txBody>
      </p:sp>
      <p:sp>
        <p:nvSpPr>
          <p:cNvPr id="257" name="Shape 257"/>
          <p:cNvSpPr/>
          <p:nvPr/>
        </p:nvSpPr>
        <p:spPr>
          <a:xfrm>
            <a:off x="1493415" y="3132666"/>
            <a:ext cx="38864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Prisoners</a:t>
            </a:r>
          </a:p>
        </p:txBody>
      </p:sp>
      <p:sp>
        <p:nvSpPr>
          <p:cNvPr id="258" name="Shape 258"/>
          <p:cNvSpPr/>
          <p:nvPr/>
        </p:nvSpPr>
        <p:spPr>
          <a:xfrm>
            <a:off x="7737582" y="3132666"/>
            <a:ext cx="388639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Ex-prisoners</a:t>
            </a:r>
          </a:p>
        </p:txBody>
      </p:sp>
      <p:pic>
        <p:nvPicPr>
          <p:cNvPr id="2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6107" y="3890309"/>
            <a:ext cx="12092586" cy="46907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25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55"/>
          <p:cNvSpPr>
            <a:spLocks noGrp="1"/>
          </p:cNvSpPr>
          <p:nvPr>
            <p:ph type="title"/>
          </p:nvPr>
        </p:nvSpPr>
        <p:spPr>
          <a:xfrm>
            <a:off x="662469" y="734428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Whole Genome Sequencing for Evaluating Transmission Spillover</a:t>
            </a:r>
            <a:endParaRPr dirty="0"/>
          </a:p>
        </p:txBody>
      </p:sp>
      <p:sp>
        <p:nvSpPr>
          <p:cNvPr id="7" name="Shape 286"/>
          <p:cNvSpPr txBox="1">
            <a:spLocks/>
          </p:cNvSpPr>
          <p:nvPr/>
        </p:nvSpPr>
        <p:spPr>
          <a:xfrm>
            <a:off x="662469" y="1808921"/>
            <a:ext cx="10961512" cy="3876261"/>
          </a:xfrm>
          <a:prstGeom prst="rect">
            <a:avLst/>
          </a:prstGeom>
        </p:spPr>
        <p:txBody>
          <a:bodyPr>
            <a:normAutofit/>
          </a:bodyPr>
          <a:lstStyle>
            <a:lvl1pPr marL="487672" indent="-487672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276" kern="1200" cap="small" spc="28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909" indent="-41090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810530" indent="-32059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1300460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790391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charset="0"/>
              <a:buChar char="•"/>
            </a:pPr>
            <a:r>
              <a:rPr lang="en-US" sz="3200" cap="none" dirty="0"/>
              <a:t>Population-based surveillance covering 90% of pulmonary TB cases in four largest cities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cap="none" dirty="0"/>
              <a:t>Every newly diagnosed patient visited and administered structured questionnaire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200" cap="none" dirty="0"/>
              <a:t>617 isolates sequenced on Illumina </a:t>
            </a:r>
            <a:r>
              <a:rPr lang="en-US" sz="3200" cap="none" dirty="0" err="1"/>
              <a:t>NextSeq</a:t>
            </a:r>
            <a:endParaRPr lang="en-US" sz="3200" cap="none" dirty="0"/>
          </a:p>
          <a:p>
            <a:pPr marL="571500" indent="-571500">
              <a:buFont typeface="Arial" charset="0"/>
              <a:buChar char="•"/>
            </a:pPr>
            <a:r>
              <a:rPr lang="en-US" sz="3200" cap="none" dirty="0"/>
              <a:t>77x mean coverage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9" y="6493426"/>
            <a:ext cx="2458418" cy="2458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905" y="9124122"/>
            <a:ext cx="3359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Katharine Walter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888992"/>
            <a:ext cx="6400800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9" y="2227252"/>
            <a:ext cx="6827520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6278" y="2647986"/>
            <a:ext cx="4499714" cy="141393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venir Roman" panose="02000503020000020003" pitchFamily="2" charset="0"/>
              </a:rPr>
              <a:t>Prison and community TB epidemics are closely interrelated.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9EDE01F5-29CC-C54B-87EE-517AF82A04B0}"/>
              </a:ext>
            </a:extLst>
          </p:cNvPr>
          <p:cNvSpPr/>
          <p:nvPr/>
        </p:nvSpPr>
        <p:spPr>
          <a:xfrm>
            <a:off x="5042446" y="3232250"/>
            <a:ext cx="383748" cy="76177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56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B02EA-5111-9141-9B03-13D9DBBE0C36}"/>
              </a:ext>
            </a:extLst>
          </p:cNvPr>
          <p:cNvSpPr txBox="1"/>
          <p:nvPr/>
        </p:nvSpPr>
        <p:spPr>
          <a:xfrm>
            <a:off x="5426194" y="3369994"/>
            <a:ext cx="2297424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60" dirty="0"/>
              <a:t>RFLP Type 10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CF3282-B8F3-2F47-BBBA-4FB46FA8F84D}"/>
              </a:ext>
            </a:extLst>
          </p:cNvPr>
          <p:cNvSpPr txBox="1"/>
          <p:nvPr/>
        </p:nvSpPr>
        <p:spPr>
          <a:xfrm>
            <a:off x="8482780" y="7026899"/>
            <a:ext cx="4350249" cy="114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Rooted maximum likelihood tree (</a:t>
            </a:r>
            <a:r>
              <a:rPr lang="en-US" sz="1707" dirty="0" err="1">
                <a:latin typeface="Avenir Roman" panose="02000503020000020003" pitchFamily="2" charset="0"/>
                <a:ea typeface="Avenir Book" charset="0"/>
                <a:cs typeface="Avenir Book" charset="0"/>
              </a:rPr>
              <a:t>RAxML</a:t>
            </a:r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)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617 isolates</a:t>
            </a:r>
          </a:p>
          <a:p>
            <a:r>
              <a:rPr lang="en-US" sz="1707" dirty="0">
                <a:latin typeface="Avenir Roman" panose="02000503020000020003" pitchFamily="2" charset="0"/>
              </a:rPr>
              <a:t>14,298 </a:t>
            </a:r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SNPs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Branch lengths in substitutions/ site</a:t>
            </a:r>
          </a:p>
        </p:txBody>
      </p:sp>
    </p:spTree>
    <p:extLst>
      <p:ext uri="{BB962C8B-B14F-4D97-AF65-F5344CB8AC3E}">
        <p14:creationId xmlns:p14="http://schemas.microsoft.com/office/powerpoint/2010/main" val="15066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0499" y="1841224"/>
            <a:ext cx="4405377" cy="2888610"/>
          </a:xfrm>
        </p:spPr>
        <p:txBody>
          <a:bodyPr>
            <a:normAutofit/>
          </a:bodyPr>
          <a:lstStyle/>
          <a:p>
            <a:r>
              <a:rPr lang="en-US" dirty="0">
                <a:latin typeface="Avenir Roman" panose="02000503020000020003" pitchFamily="2" charset="0"/>
              </a:rPr>
              <a:t>A recently emerged, clonal TB outbreak spans prisons and the community.</a:t>
            </a:r>
            <a:r>
              <a:rPr lang="en-US" dirty="0">
                <a:effectLst/>
                <a:latin typeface="Avenir Roman" panose="02000503020000020003" pitchFamily="2" charset="0"/>
              </a:rPr>
              <a:t> </a:t>
            </a:r>
            <a:r>
              <a:rPr lang="en-US" dirty="0">
                <a:latin typeface="Avenir Roman" panose="02000503020000020003" pitchFamily="2" charset="0"/>
              </a:rPr>
              <a:t>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82468" y="6597459"/>
            <a:ext cx="3901441" cy="1668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Bayesian time-calibrated phylogeny (BEAST)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97 RFLP type 10 isolates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173 SNPs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Strict clock, constant population size</a:t>
            </a:r>
          </a:p>
          <a:p>
            <a:r>
              <a:rPr lang="en-US" sz="1707" dirty="0">
                <a:latin typeface="Avenir Roman" panose="02000503020000020003" pitchFamily="2" charset="0"/>
                <a:ea typeface="Avenir Book" charset="0"/>
                <a:cs typeface="Avenir Book" charset="0"/>
              </a:rPr>
              <a:t>Branch lengths in years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63EEC-5301-BD44-BFE4-AA0B6A25D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640" y="1463040"/>
            <a:ext cx="6827520" cy="6827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8329" y="8824427"/>
            <a:ext cx="7639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Nearly half of community isolates are most genetically similar to isolates from prisoners or ex-prisoners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1200912"/>
            <a:ext cx="7351776" cy="735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465" y="1018274"/>
            <a:ext cx="10961512" cy="927194"/>
          </a:xfrm>
        </p:spPr>
        <p:txBody>
          <a:bodyPr/>
          <a:lstStyle/>
          <a:p>
            <a:r>
              <a:rPr lang="en-US" dirty="0"/>
              <a:t>Projecting the impact of prison-based screening on TB in the general population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1" y="221330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5AC52-1C3F-974C-BFC7-175A21DE6D73}"/>
              </a:ext>
            </a:extLst>
          </p:cNvPr>
          <p:cNvSpPr txBox="1"/>
          <p:nvPr/>
        </p:nvSpPr>
        <p:spPr>
          <a:xfrm>
            <a:off x="10001659" y="3881886"/>
            <a:ext cx="2311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Prisoners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19D370-EF58-D34A-B0B1-BEF2BDF18391}"/>
              </a:ext>
            </a:extLst>
          </p:cNvPr>
          <p:cNvSpPr txBox="1"/>
          <p:nvPr/>
        </p:nvSpPr>
        <p:spPr>
          <a:xfrm>
            <a:off x="10001660" y="5469088"/>
            <a:ext cx="231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Former Prisoners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E46D9-8032-5247-8E89-0B4371D46ABE}"/>
              </a:ext>
            </a:extLst>
          </p:cNvPr>
          <p:cNvSpPr txBox="1"/>
          <p:nvPr/>
        </p:nvSpPr>
        <p:spPr>
          <a:xfrm>
            <a:off x="10001659" y="7425622"/>
            <a:ext cx="2311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Never Incarcerated</a:t>
            </a:r>
          </a:p>
        </p:txBody>
      </p:sp>
    </p:spTree>
    <p:extLst>
      <p:ext uri="{BB962C8B-B14F-4D97-AF65-F5344CB8AC3E}">
        <p14:creationId xmlns:p14="http://schemas.microsoft.com/office/powerpoint/2010/main" val="177589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465" y="1018274"/>
            <a:ext cx="10961512" cy="927194"/>
          </a:xfrm>
        </p:spPr>
        <p:txBody>
          <a:bodyPr/>
          <a:lstStyle/>
          <a:p>
            <a:r>
              <a:rPr lang="en-US" dirty="0"/>
              <a:t>Projecting the impact of prison-based screening on TB in the general population</a:t>
            </a:r>
          </a:p>
        </p:txBody>
      </p:sp>
      <p:sp>
        <p:nvSpPr>
          <p:cNvPr id="6" name="Shape 286"/>
          <p:cNvSpPr>
            <a:spLocks noGrp="1"/>
          </p:cNvSpPr>
          <p:nvPr>
            <p:ph type="body" idx="1"/>
          </p:nvPr>
        </p:nvSpPr>
        <p:spPr>
          <a:xfrm>
            <a:off x="1350152" y="2703443"/>
            <a:ext cx="10961512" cy="61470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Calibrated the model to local data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Simulated TB control interventions in the prison, including: </a:t>
            </a:r>
          </a:p>
          <a:p>
            <a:pPr marL="1384288" lvl="3" indent="-571500">
              <a:buFont typeface="+mj-lt"/>
              <a:buAutoNum type="arabicPeriod"/>
            </a:pPr>
            <a:r>
              <a:rPr lang="en-US" sz="3124" cap="none" dirty="0"/>
              <a:t>improved diagnostics</a:t>
            </a:r>
            <a:endParaRPr lang="en-US" sz="3124" dirty="0"/>
          </a:p>
          <a:p>
            <a:pPr marL="1384288" lvl="3" indent="-571500">
              <a:buFont typeface="+mj-lt"/>
              <a:buAutoNum type="arabicPeriod"/>
            </a:pPr>
            <a:r>
              <a:rPr lang="en-US" sz="3124" cap="none" dirty="0"/>
              <a:t>entry screening</a:t>
            </a:r>
            <a:endParaRPr lang="en-US" sz="3124" dirty="0"/>
          </a:p>
          <a:p>
            <a:pPr marL="1384288" lvl="3" indent="-571500">
              <a:buFont typeface="+mj-lt"/>
              <a:buAutoNum type="arabicPeriod"/>
            </a:pPr>
            <a:r>
              <a:rPr lang="en-US" sz="3124" cap="none" dirty="0"/>
              <a:t>exit screening</a:t>
            </a:r>
            <a:endParaRPr lang="en-US" sz="3124" dirty="0"/>
          </a:p>
          <a:p>
            <a:pPr marL="1384288" lvl="3" indent="-571500">
              <a:buFont typeface="+mj-lt"/>
              <a:buAutoNum type="arabicPeriod"/>
            </a:pPr>
            <a:r>
              <a:rPr lang="en-US" sz="3124" cap="none" dirty="0"/>
              <a:t>annual mass screening</a:t>
            </a:r>
            <a:endParaRPr lang="en-US" sz="3124" dirty="0"/>
          </a:p>
          <a:p>
            <a:pPr marL="1384288" lvl="3" indent="-571500">
              <a:buFont typeface="+mj-lt"/>
              <a:buAutoNum type="arabicPeriod"/>
            </a:pPr>
            <a:r>
              <a:rPr lang="en-US" sz="3124" cap="none" dirty="0"/>
              <a:t>IPT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cap="none" dirty="0"/>
              <a:t>Project impact on TB epidemic in prisons and in general population over the course of 10 years</a:t>
            </a:r>
          </a:p>
        </p:txBody>
      </p:sp>
    </p:spTree>
    <p:extLst>
      <p:ext uri="{BB962C8B-B14F-4D97-AF65-F5344CB8AC3E}">
        <p14:creationId xmlns:p14="http://schemas.microsoft.com/office/powerpoint/2010/main" val="174387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465" y="1018274"/>
            <a:ext cx="10961512" cy="927194"/>
          </a:xfrm>
        </p:spPr>
        <p:txBody>
          <a:bodyPr/>
          <a:lstStyle/>
          <a:p>
            <a:r>
              <a:rPr lang="en-US" dirty="0"/>
              <a:t>Projecting the impact of prison-based screening on TB in the general population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4" y="1945468"/>
            <a:ext cx="10967806" cy="7069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34979" y="8922603"/>
            <a:ext cx="4611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</a:t>
            </a:r>
            <a:r>
              <a:rPr lang="en-US"/>
              <a:t>year proportionate decrease in TB incidence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88010" y="2272497"/>
            <a:ext cx="2453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&gt;30% reduction in community TB burden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8584" y="7089493"/>
            <a:ext cx="3524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Exit screening more beneficial than </a:t>
            </a:r>
            <a:r>
              <a:rPr lang="en-US" b="1">
                <a:latin typeface="Arial" charset="0"/>
                <a:ea typeface="Arial" charset="0"/>
                <a:cs typeface="Arial" charset="0"/>
              </a:rPr>
              <a:t>entry screening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6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1350152" y="839370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sz="4400" dirty="0"/>
              <a:t>Conclusions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786384" y="2087217"/>
            <a:ext cx="11525280" cy="676327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3600" cap="none" dirty="0"/>
              <a:t>Prisoners bear a highly disproportionate burden of TB globally, and this burden may be growing</a:t>
            </a:r>
          </a:p>
          <a:p>
            <a:pPr>
              <a:buFont typeface="Arial" charset="0"/>
              <a:buChar char="•"/>
            </a:pPr>
            <a:r>
              <a:rPr lang="en-US" sz="3600" cap="none" dirty="0"/>
              <a:t>Concentrated epidemics in prisons may amplify general TB epidemics; novel methods integrating genomic and conventional epidemiologic data may more rigorously quantify this effect</a:t>
            </a:r>
          </a:p>
          <a:p>
            <a:pPr>
              <a:buFont typeface="Arial" charset="0"/>
              <a:buChar char="•"/>
            </a:pPr>
            <a:r>
              <a:rPr lang="en-US" sz="3600" cap="none" dirty="0"/>
              <a:t>Targeted interventions to concentrated, high-risk populations may yield substantial gains for TB control in the broader population while addressing health disparities and injustices</a:t>
            </a:r>
            <a:endParaRPr sz="3600" cap="none" dirty="0"/>
          </a:p>
        </p:txBody>
      </p:sp>
    </p:spTree>
    <p:extLst>
      <p:ext uri="{BB962C8B-B14F-4D97-AF65-F5344CB8AC3E}">
        <p14:creationId xmlns:p14="http://schemas.microsoft.com/office/powerpoint/2010/main" val="9396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319812" y="163261"/>
            <a:ext cx="573787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u="sng"/>
            </a:lvl1pPr>
          </a:lstStyle>
          <a:p>
            <a:r>
              <a:rPr sz="2000">
                <a:latin typeface="Arial" charset="0"/>
                <a:ea typeface="Arial" charset="0"/>
                <a:cs typeface="Arial" charset="0"/>
              </a:rPr>
              <a:t>Stanford</a:t>
            </a:r>
          </a:p>
        </p:txBody>
      </p:sp>
      <p:sp>
        <p:nvSpPr>
          <p:cNvPr id="289" name="Shape 289"/>
          <p:cNvSpPr/>
          <p:nvPr/>
        </p:nvSpPr>
        <p:spPr>
          <a:xfrm>
            <a:off x="319812" y="3823581"/>
            <a:ext cx="6749009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u="sng"/>
            </a:lvl1pPr>
          </a:lstStyle>
          <a:p>
            <a:r>
              <a:rPr sz="2000" dirty="0">
                <a:latin typeface="Arial" charset="0"/>
                <a:ea typeface="Arial" charset="0"/>
                <a:cs typeface="Arial" charset="0"/>
              </a:rPr>
              <a:t>UFGD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/UFMS/FIOCRUZ</a:t>
            </a:r>
            <a:endParaRPr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319812" y="6924267"/>
            <a:ext cx="4250317" cy="330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514095">
              <a:spcBef>
                <a:spcPts val="400"/>
              </a:spcBef>
              <a:defRPr sz="2112" b="1" u="sng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Yale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Albert Ko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Juliana Urrego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Catherine Yeckel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Paul Bourdillon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Adeolu Aromolaran</a:t>
            </a:r>
          </a:p>
          <a:p>
            <a:pPr algn="l" defTabSz="514095">
              <a:spcBef>
                <a:spcPts val="400"/>
              </a:spcBef>
              <a:defRPr sz="2112"/>
            </a:pPr>
            <a:r>
              <a:rPr sz="2000" dirty="0">
                <a:latin typeface="Arial" charset="0"/>
                <a:ea typeface="Arial" charset="0"/>
                <a:cs typeface="Arial" charset="0"/>
              </a:rPr>
              <a:t>Ted Cohen</a:t>
            </a:r>
          </a:p>
        </p:txBody>
      </p:sp>
      <p:pic>
        <p:nvPicPr>
          <p:cNvPr id="292" name="GrupodeTuberculos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5166" y="1014726"/>
            <a:ext cx="2845035" cy="1920578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>
            <a:spLocks noGrp="1"/>
          </p:cNvSpPr>
          <p:nvPr>
            <p:ph type="body" sz="quarter" idx="4294967295"/>
          </p:nvPr>
        </p:nvSpPr>
        <p:spPr>
          <a:xfrm>
            <a:off x="358674" y="530540"/>
            <a:ext cx="4269802" cy="3113536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sz="1900" cap="none" dirty="0">
                <a:latin typeface="Arial" charset="0"/>
                <a:ea typeface="Arial" charset="0"/>
                <a:cs typeface="Arial" charset="0"/>
              </a:rPr>
              <a:t>Milinda Lakkam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sz="1900" cap="none" dirty="0">
                <a:latin typeface="Arial" charset="0"/>
                <a:ea typeface="Arial" charset="0"/>
                <a:cs typeface="Arial" charset="0"/>
              </a:rPr>
              <a:t>Tarub Mabud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Sunita Patil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Katharine Walter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Leonardo Martinez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Nathan Lo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Sanjay </a:t>
            </a:r>
            <a:r>
              <a:rPr lang="en-US" sz="1900" cap="none" dirty="0" err="1">
                <a:latin typeface="Arial" charset="0"/>
                <a:ea typeface="Arial" charset="0"/>
                <a:cs typeface="Arial" charset="0"/>
              </a:rPr>
              <a:t>Basu</a:t>
            </a:r>
            <a:endParaRPr lang="en-US" sz="1900" cap="none" dirty="0">
              <a:latin typeface="Arial" charset="0"/>
              <a:ea typeface="Arial" charset="0"/>
              <a:cs typeface="Arial" charset="0"/>
            </a:endParaRP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Khatri lab</a:t>
            </a:r>
          </a:p>
          <a:p>
            <a:pPr marL="0" indent="0" defTabSz="479044">
              <a:spcBef>
                <a:spcPts val="400"/>
              </a:spcBef>
              <a:buClrTx/>
              <a:buSzTx/>
              <a:buFontTx/>
              <a:buNone/>
              <a:defRPr sz="1968"/>
            </a:pPr>
            <a:r>
              <a:rPr lang="en-US" sz="1900" cap="none" dirty="0" err="1">
                <a:latin typeface="Arial" charset="0"/>
                <a:ea typeface="Arial" charset="0"/>
                <a:cs typeface="Arial" charset="0"/>
              </a:rPr>
              <a:t>Banaei</a:t>
            </a:r>
            <a:r>
              <a:rPr lang="en-US" sz="1900" cap="none" dirty="0">
                <a:latin typeface="Arial" charset="0"/>
                <a:ea typeface="Arial" charset="0"/>
                <a:cs typeface="Arial" charset="0"/>
              </a:rPr>
              <a:t> lab</a:t>
            </a:r>
            <a:endParaRPr sz="1900" cap="non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4367142" y="304677"/>
            <a:ext cx="4810290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000" b="1">
                <a:solidFill>
                  <a:srgbClr val="9C352F"/>
                </a:solidFill>
              </a:defRPr>
            </a:lvl1pPr>
          </a:lstStyle>
          <a:p>
            <a:r>
              <a:rPr sz="2600" dirty="0">
                <a:latin typeface="Arial" charset="0"/>
                <a:ea typeface="Arial" charset="0"/>
                <a:cs typeface="Arial" charset="0"/>
              </a:rPr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40187" y="1181624"/>
            <a:ext cx="13532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Arial" charset="0"/>
                <a:ea typeface="Arial" charset="0"/>
                <a:cs typeface="Arial" charset="0"/>
              </a:rPr>
              <a:t>Columbia</a:t>
            </a:r>
          </a:p>
        </p:txBody>
      </p:sp>
      <p:sp>
        <p:nvSpPr>
          <p:cNvPr id="20" name="Shape 303"/>
          <p:cNvSpPr txBox="1">
            <a:spLocks/>
          </p:cNvSpPr>
          <p:nvPr/>
        </p:nvSpPr>
        <p:spPr>
          <a:xfrm>
            <a:off x="8744362" y="1522149"/>
            <a:ext cx="2255512" cy="434616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487672" indent="-487672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276" kern="1200" cap="small" spc="28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909" indent="-41090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810530" indent="-32059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1300460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790391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79044">
              <a:spcBef>
                <a:spcPts val="800"/>
              </a:spcBef>
              <a:buFontTx/>
              <a:buNone/>
              <a:defRPr sz="1968"/>
            </a:pPr>
            <a:r>
              <a:rPr lang="en-US" sz="2000" cap="none" dirty="0">
                <a:latin typeface="Arial" charset="0"/>
                <a:ea typeface="Arial" charset="0"/>
                <a:cs typeface="Arial" charset="0"/>
              </a:rPr>
              <a:t>Barun Mathema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40187" y="147873"/>
            <a:ext cx="2162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u="sng" dirty="0">
                <a:latin typeface="Arial" charset="0"/>
                <a:ea typeface="Arial" charset="0"/>
                <a:cs typeface="Arial" charset="0"/>
              </a:rPr>
              <a:t>Imperial College</a:t>
            </a:r>
          </a:p>
        </p:txBody>
      </p:sp>
      <p:sp>
        <p:nvSpPr>
          <p:cNvPr id="22" name="Shape 303"/>
          <p:cNvSpPr txBox="1">
            <a:spLocks/>
          </p:cNvSpPr>
          <p:nvPr/>
        </p:nvSpPr>
        <p:spPr>
          <a:xfrm>
            <a:off x="8744362" y="532347"/>
            <a:ext cx="2255512" cy="47101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487672" indent="-487672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2276" kern="1200" cap="small" spc="28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909" indent="-41090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0"/>
              <a:buChar char="§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2pPr>
            <a:lvl3pPr marL="810530" indent="-320599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3pPr>
            <a:lvl4pPr marL="1300460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charset="0"/>
              <a:buChar char="•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4pPr>
            <a:lvl5pPr marL="1790391" indent="-322858" algn="l" defTabSz="65023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ＭＳ Ｐゴシック" charset="0"/>
                <a:cs typeface="+mn-cs"/>
              </a:defRPr>
            </a:lvl5pPr>
            <a:lvl6pPr marL="357626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49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72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954" indent="-325115" algn="l" defTabSz="650230" rtl="0" eaLnBrk="1" latinLnBrk="0" hangingPunct="1">
              <a:spcBef>
                <a:spcPct val="20000"/>
              </a:spcBef>
              <a:buFont typeface="Arial"/>
              <a:buChar char="•"/>
              <a:defRPr sz="284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79044">
              <a:spcBef>
                <a:spcPts val="800"/>
              </a:spcBef>
              <a:buFontTx/>
              <a:buNone/>
              <a:defRPr sz="1968"/>
            </a:pPr>
            <a:r>
              <a:rPr lang="en-US" sz="2000" cap="none" dirty="0">
                <a:latin typeface="Arial" charset="0"/>
                <a:ea typeface="Arial" charset="0"/>
                <a:cs typeface="Arial" charset="0"/>
              </a:rPr>
              <a:t>Caroline Colijn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40187" y="2227418"/>
            <a:ext cx="5740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u="sng">
                <a:latin typeface="Arial" charset="0"/>
                <a:ea typeface="Arial" charset="0"/>
                <a:cs typeface="Arial" charset="0"/>
              </a:rPr>
              <a:t>Funding</a:t>
            </a:r>
            <a:r>
              <a:rPr lang="en-US" sz="200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NIH,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CNPq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Fiocruz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, BMGF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9812" y="4138325"/>
            <a:ext cx="12319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Julio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Croda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				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Luana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Ferro					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Luciane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Saracho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Dayse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Sanchez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Guimarães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Crhistinne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Goncalves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Cassia Reis</a:t>
            </a: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Andrea da Silva Santos Carbone			Valeria Rolla					Eunice Cunha</a:t>
            </a: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Flávia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Sacchi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			Rafaela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Vezozzo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Crhistinne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Gonçalves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Everton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Lemos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			Roberto Oliveira				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Fabiano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Silva</a:t>
            </a: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Mariana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Tatara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			Camila Camioli de Lima		Mario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Neto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algn="l" defTabSz="484886">
              <a:spcBef>
                <a:spcPts val="400"/>
              </a:spcBef>
              <a:defRPr sz="1992"/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Odenir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Amorim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						Paulo Cesar Santos			Pedro Dias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35913" y="6936813"/>
            <a:ext cx="7523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400"/>
              </a:spcBef>
            </a:pPr>
            <a:r>
              <a:rPr lang="en-US" sz="2000" b="1" u="sng" dirty="0">
                <a:latin typeface="Arial" charset="0"/>
                <a:ea typeface="Arial" charset="0"/>
                <a:cs typeface="Arial" charset="0"/>
              </a:rPr>
              <a:t>Partners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State Agency for Management of Prisons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State Central Laboratory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National Tuberculosis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Programme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>
              <a:spcBef>
                <a:spcPts val="400"/>
              </a:spcBef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Rede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-TB</a:t>
            </a:r>
          </a:p>
          <a:p>
            <a:pPr algn="l">
              <a:spcBef>
                <a:spcPts val="400"/>
              </a:spcBef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State Secretariat of Health</a:t>
            </a:r>
          </a:p>
          <a:p>
            <a:pPr algn="l">
              <a:spcBef>
                <a:spcPts val="400"/>
              </a:spcBef>
            </a:pP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Mato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Grosso do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Sul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State Government</a:t>
            </a:r>
          </a:p>
        </p:txBody>
      </p:sp>
    </p:spTree>
    <p:extLst>
      <p:ext uri="{BB962C8B-B14F-4D97-AF65-F5344CB8AC3E}">
        <p14:creationId xmlns:p14="http://schemas.microsoft.com/office/powerpoint/2010/main" val="211810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714047" y="1038153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Global Incarcerated Population</a:t>
            </a:r>
            <a:endParaRPr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E9FA5-8AE3-A649-A955-5EAD4B610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8" y="3454280"/>
            <a:ext cx="12283444" cy="5450446"/>
          </a:xfrm>
          <a:prstGeom prst="rect">
            <a:avLst/>
          </a:prstGeom>
        </p:spPr>
      </p:pic>
      <p:sp>
        <p:nvSpPr>
          <p:cNvPr id="11" name="Shape 162">
            <a:extLst>
              <a:ext uri="{FF2B5EF4-FFF2-40B4-BE49-F238E27FC236}">
                <a16:creationId xmlns:a16="http://schemas.microsoft.com/office/drawing/2014/main" id="{0FB11C21-90B3-B643-8438-C04ADB7FB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2417" y="2216148"/>
            <a:ext cx="11642468" cy="123813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/>
            <a:r>
              <a:rPr lang="en-US" sz="3000" cap="none" dirty="0"/>
              <a:t>&gt;10 million incarcerated individuals worldwide</a:t>
            </a:r>
          </a:p>
          <a:p>
            <a:pPr marL="0" indent="0"/>
            <a:r>
              <a:rPr lang="en-US" sz="3000" cap="none" dirty="0"/>
              <a:t>74% are in Americas and Asia</a:t>
            </a:r>
            <a:endParaRPr sz="3000" cap="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42C77C-5A5D-1C40-95B9-7EC8A2237B5B}"/>
              </a:ext>
            </a:extLst>
          </p:cNvPr>
          <p:cNvSpPr txBox="1"/>
          <p:nvPr/>
        </p:nvSpPr>
        <p:spPr>
          <a:xfrm>
            <a:off x="0" y="9291935"/>
            <a:ext cx="893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source: Walmsley R, </a:t>
            </a:r>
            <a:r>
              <a:rPr lang="en-US" i="1" dirty="0"/>
              <a:t>World Prison Population List, 11</a:t>
            </a:r>
            <a:r>
              <a:rPr lang="en-US" i="1" baseline="30000" dirty="0"/>
              <a:t>th</a:t>
            </a:r>
            <a:r>
              <a:rPr lang="en-US" i="1" dirty="0"/>
              <a:t> 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136EA5-E0B0-9C4C-93DA-92D943F71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79" y="2902190"/>
            <a:ext cx="11976100" cy="5314070"/>
          </a:xfrm>
          <a:prstGeom prst="rect">
            <a:avLst/>
          </a:prstGeom>
        </p:spPr>
      </p:pic>
      <p:sp>
        <p:nvSpPr>
          <p:cNvPr id="6" name="Shape 158">
            <a:extLst>
              <a:ext uri="{FF2B5EF4-FFF2-40B4-BE49-F238E27FC236}">
                <a16:creationId xmlns:a16="http://schemas.microsoft.com/office/drawing/2014/main" id="{D81CE389-65F4-E94B-AB2D-20F28444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794" y="1365956"/>
            <a:ext cx="10961512" cy="927194"/>
          </a:xfrm>
          <a:prstGeom prst="rect">
            <a:avLst/>
          </a:prstGeom>
        </p:spPr>
        <p:txBody>
          <a:bodyPr/>
          <a:lstStyle/>
          <a:p>
            <a:r>
              <a:rPr lang="en-US" sz="4800" dirty="0"/>
              <a:t>Incarcerated Population Growth </a:t>
            </a:r>
            <a:br>
              <a:rPr lang="en-US" sz="4800" dirty="0"/>
            </a:br>
            <a:r>
              <a:rPr lang="en-US" sz="4800" dirty="0"/>
              <a:t>(2000-2015)</a:t>
            </a:r>
            <a:endParaRPr sz="4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3132F-C0E0-A54C-AC2F-2B578FF5902A}"/>
              </a:ext>
            </a:extLst>
          </p:cNvPr>
          <p:cNvSpPr txBox="1"/>
          <p:nvPr/>
        </p:nvSpPr>
        <p:spPr>
          <a:xfrm>
            <a:off x="0" y="9291935"/>
            <a:ext cx="8931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source: Walmsley R, </a:t>
            </a:r>
            <a:r>
              <a:rPr lang="en-US" i="1" dirty="0"/>
              <a:t>World Prison Population List, 11</a:t>
            </a:r>
            <a:r>
              <a:rPr lang="en-US" i="1" baseline="30000" dirty="0"/>
              <a:t>th</a:t>
            </a:r>
            <a:r>
              <a:rPr lang="en-US" i="1" dirty="0"/>
              <a:t> 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5565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2385391" y="431135"/>
            <a:ext cx="896509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sz="3200" dirty="0"/>
              <a:t>Incarcerated Population by Country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/>
          <a:stretch/>
        </p:blipFill>
        <p:spPr>
          <a:xfrm>
            <a:off x="934279" y="1465917"/>
            <a:ext cx="10774017" cy="7942415"/>
          </a:xfrm>
          <a:prstGeom prst="rect">
            <a:avLst/>
          </a:prstGeom>
        </p:spPr>
      </p:pic>
      <p:pic>
        <p:nvPicPr>
          <p:cNvPr id="171" name="brasil-carandiru-20130408-01-size-6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9584" y="3399370"/>
            <a:ext cx="7240155" cy="40755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5479462" y="2248463"/>
            <a:ext cx="287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676,000 prisoners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A64EED-97BA-9544-A3AC-55893940A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457200"/>
            <a:ext cx="12345843" cy="914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0FBEF-02A2-6A40-9CB2-DF8E02882525}"/>
              </a:ext>
            </a:extLst>
          </p:cNvPr>
          <p:cNvSpPr txBox="1"/>
          <p:nvPr/>
        </p:nvSpPr>
        <p:spPr>
          <a:xfrm>
            <a:off x="128016" y="256032"/>
            <a:ext cx="12179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Brazil’s Incarcerated Population Grew &gt;275% between 2000 and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D2103D-F1F9-7840-A5CE-DDBA178815B4}"/>
              </a:ext>
            </a:extLst>
          </p:cNvPr>
          <p:cNvSpPr txBox="1"/>
          <p:nvPr/>
        </p:nvSpPr>
        <p:spPr>
          <a:xfrm>
            <a:off x="1700784" y="5870448"/>
            <a:ext cx="69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A03EC-B1E5-2343-9051-8217EAD23ABF}"/>
              </a:ext>
            </a:extLst>
          </p:cNvPr>
          <p:cNvSpPr txBox="1"/>
          <p:nvPr/>
        </p:nvSpPr>
        <p:spPr>
          <a:xfrm>
            <a:off x="10229088" y="1633728"/>
            <a:ext cx="69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645</a:t>
            </a:r>
          </a:p>
        </p:txBody>
      </p:sp>
    </p:spTree>
    <p:extLst>
      <p:ext uri="{BB962C8B-B14F-4D97-AF65-F5344CB8AC3E}">
        <p14:creationId xmlns:p14="http://schemas.microsoft.com/office/powerpoint/2010/main" val="217878343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25130-D714-CD40-BBBA-9DCFEBB37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457200"/>
            <a:ext cx="12344400" cy="9142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FBA45F-D118-8A46-A4B4-4485C7A840CC}"/>
              </a:ext>
            </a:extLst>
          </p:cNvPr>
          <p:cNvSpPr txBox="1"/>
          <p:nvPr/>
        </p:nvSpPr>
        <p:spPr>
          <a:xfrm>
            <a:off x="128016" y="256032"/>
            <a:ext cx="121798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</a:rPr>
              <a:t>Brazil’s Incarcerated Population Grew &gt;275% between 2000 and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8F2EC-5F47-2346-904D-0ADBA1998D52}"/>
              </a:ext>
            </a:extLst>
          </p:cNvPr>
          <p:cNvSpPr txBox="1"/>
          <p:nvPr/>
        </p:nvSpPr>
        <p:spPr>
          <a:xfrm>
            <a:off x="1700784" y="5870448"/>
            <a:ext cx="69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FE27A-5013-7A4F-8246-33F7F4F4E80C}"/>
              </a:ext>
            </a:extLst>
          </p:cNvPr>
          <p:cNvSpPr txBox="1"/>
          <p:nvPr/>
        </p:nvSpPr>
        <p:spPr>
          <a:xfrm>
            <a:off x="10229088" y="1633728"/>
            <a:ext cx="694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645</a:t>
            </a:r>
          </a:p>
        </p:txBody>
      </p:sp>
    </p:spTree>
    <p:extLst>
      <p:ext uri="{BB962C8B-B14F-4D97-AF65-F5344CB8AC3E}">
        <p14:creationId xmlns:p14="http://schemas.microsoft.com/office/powerpoint/2010/main" val="121490019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438912" y="945077"/>
            <a:ext cx="12565888" cy="927194"/>
          </a:xfrm>
          <a:prstGeom prst="rect">
            <a:avLst/>
          </a:prstGeom>
        </p:spPr>
        <p:txBody>
          <a:bodyPr/>
          <a:lstStyle>
            <a:lvl1pPr defTabSz="461518">
              <a:spcBef>
                <a:spcPts val="1200"/>
              </a:spcBef>
              <a:defRPr sz="5530"/>
            </a:lvl1pPr>
          </a:lstStyle>
          <a:p>
            <a:r>
              <a:rPr lang="en-US" sz="4200" dirty="0"/>
              <a:t>&gt;25% of TB cases in young men occur in prisons</a:t>
            </a:r>
            <a:endParaRPr sz="4200" dirty="0"/>
          </a:p>
        </p:txBody>
      </p:sp>
      <p:pic>
        <p:nvPicPr>
          <p:cNvPr id="187" name="Fig2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222" y="2283481"/>
            <a:ext cx="10503987" cy="667931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79"/>
          <p:cNvSpPr/>
          <p:nvPr/>
        </p:nvSpPr>
        <p:spPr>
          <a:xfrm>
            <a:off x="-1696617" y="9374009"/>
            <a:ext cx="78117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rPr dirty="0"/>
              <a:t>Bourdillon P</a:t>
            </a:r>
            <a:r>
              <a:t>, </a:t>
            </a:r>
            <a:r>
              <a:rPr i="1"/>
              <a:t>et al</a:t>
            </a:r>
            <a:r>
              <a:t> </a:t>
            </a:r>
            <a:r>
              <a:rPr i="1"/>
              <a:t>,</a:t>
            </a:r>
            <a:r>
              <a:rPr lang="en-US" i="1"/>
              <a:t> Emerg Inf Dis, </a:t>
            </a:r>
            <a:r>
              <a:rPr lang="en-US"/>
              <a:t>2017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634533" y="1326519"/>
            <a:ext cx="11908649" cy="927194"/>
          </a:xfrm>
          <a:prstGeom prst="rect">
            <a:avLst/>
          </a:prstGeom>
        </p:spPr>
        <p:txBody>
          <a:bodyPr/>
          <a:lstStyle>
            <a:lvl1pPr defTabSz="461518">
              <a:spcBef>
                <a:spcPts val="1200"/>
              </a:spcBef>
              <a:defRPr sz="5530"/>
            </a:lvl1pPr>
          </a:lstStyle>
          <a:p>
            <a:r>
              <a:rPr lang="en-US" dirty="0"/>
              <a:t>Particularly high burden among young men in border states</a:t>
            </a:r>
            <a:endParaRPr dirty="0"/>
          </a:p>
        </p:txBody>
      </p:sp>
      <p:pic>
        <p:nvPicPr>
          <p:cNvPr id="191" name="Fig2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63281" y="2326942"/>
            <a:ext cx="7046331" cy="697383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79"/>
          <p:cNvSpPr/>
          <p:nvPr/>
        </p:nvSpPr>
        <p:spPr>
          <a:xfrm>
            <a:off x="-1696617" y="9374009"/>
            <a:ext cx="7811757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rPr dirty="0"/>
              <a:t>Bourdillon P</a:t>
            </a:r>
            <a:r>
              <a:t>, </a:t>
            </a:r>
            <a:r>
              <a:rPr i="1"/>
              <a:t>et al</a:t>
            </a:r>
            <a:r>
              <a:t> </a:t>
            </a:r>
            <a:r>
              <a:rPr i="1"/>
              <a:t>,</a:t>
            </a:r>
            <a:r>
              <a:rPr lang="en-US" i="1"/>
              <a:t> Emerg Inf Dis, </a:t>
            </a:r>
            <a:r>
              <a:rPr lang="en-US"/>
              <a:t>2017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SU_Template_TopBar">
  <a:themeElements>
    <a:clrScheme name="Stanford2">
      <a:dk1>
        <a:srgbClr val="000000"/>
      </a:dk1>
      <a:lt1>
        <a:srgbClr val="FFFFFF"/>
      </a:lt1>
      <a:dk2>
        <a:srgbClr val="DAD7CB"/>
      </a:dk2>
      <a:lt2>
        <a:srgbClr val="8C1515"/>
      </a:lt2>
      <a:accent1>
        <a:srgbClr val="8D3C1E"/>
      </a:accent1>
      <a:accent2>
        <a:srgbClr val="00505C"/>
      </a:accent2>
      <a:accent3>
        <a:srgbClr val="53284F"/>
      </a:accent3>
      <a:accent4>
        <a:srgbClr val="175E54"/>
      </a:accent4>
      <a:accent5>
        <a:srgbClr val="4D4F53"/>
      </a:accent5>
      <a:accent6>
        <a:srgbClr val="D2C295"/>
      </a:accent6>
      <a:hlink>
        <a:srgbClr val="A4001D"/>
      </a:hlink>
      <a:folHlink>
        <a:srgbClr val="000000"/>
      </a:folHlink>
    </a:clrScheme>
    <a:fontScheme name="Stanford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tanford_template_attempt" id="{F7DA83D6-522B-2742-8166-37C980F7D136}" vid="{BE85BCC9-4599-4048-85FC-0373322C2BB6}"/>
    </a:ext>
  </a:extLst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Stanford_template_attempt</Template>
  <TotalTime>7101</TotalTime>
  <Words>858</Words>
  <Application>Microsoft Macintosh PowerPoint</Application>
  <PresentationFormat>Custom</PresentationFormat>
  <Paragraphs>154</Paragraphs>
  <Slides>28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ＭＳ Ｐゴシック</vt:lpstr>
      <vt:lpstr>Arial</vt:lpstr>
      <vt:lpstr>Avenir Book</vt:lpstr>
      <vt:lpstr>Avenir Roman</vt:lpstr>
      <vt:lpstr>Palatino</vt:lpstr>
      <vt:lpstr>Source Sans Pro</vt:lpstr>
      <vt:lpstr>Source Sans Pro Semibold</vt:lpstr>
      <vt:lpstr>Wingdings</vt:lpstr>
      <vt:lpstr>Zapf Dingbats</vt:lpstr>
      <vt:lpstr>SU_Template_TopBar</vt:lpstr>
      <vt:lpstr>TB Transmission in Prisons and Spillover into Communities:   Why Addressing Tuberculosis in Prisons Should be a Public Health Priority</vt:lpstr>
      <vt:lpstr>Tuberculosis in Prisons</vt:lpstr>
      <vt:lpstr>Global Incarcerated Population</vt:lpstr>
      <vt:lpstr>Incarcerated Population Growth  (2000-2015)</vt:lpstr>
      <vt:lpstr>PowerPoint Presentation</vt:lpstr>
      <vt:lpstr>PowerPoint Presentation</vt:lpstr>
      <vt:lpstr>PowerPoint Presentation</vt:lpstr>
      <vt:lpstr>&gt;25% of TB cases in young men occur in prisons</vt:lpstr>
      <vt:lpstr>Particularly high burden among young men in border states</vt:lpstr>
      <vt:lpstr>PowerPoint Presentation</vt:lpstr>
      <vt:lpstr>Hypotheses and Framework</vt:lpstr>
      <vt:lpstr>PowerPoint Presentation</vt:lpstr>
      <vt:lpstr>PowerPoint Presentation</vt:lpstr>
      <vt:lpstr>Mato Grosso do Sul, Brazil</vt:lpstr>
      <vt:lpstr>PowerPoint Presentation</vt:lpstr>
      <vt:lpstr>PowerPoint Presentation</vt:lpstr>
      <vt:lpstr>TB Spread Between Prisons</vt:lpstr>
      <vt:lpstr>Are prisons driving the population-level TB epidemic in Brazil?</vt:lpstr>
      <vt:lpstr>Timing of TB among prisoners</vt:lpstr>
      <vt:lpstr>Timing of TB among prisoners</vt:lpstr>
      <vt:lpstr>Whole Genome Sequencing for Evaluating Transmission Spillover</vt:lpstr>
      <vt:lpstr>Prison and community TB epidemics are closely interrelated.</vt:lpstr>
      <vt:lpstr>A recently emerged, clonal TB outbreak spans prisons and the community.  </vt:lpstr>
      <vt:lpstr>Projecting the impact of prison-based screening on TB in the general population</vt:lpstr>
      <vt:lpstr>Projecting the impact of prison-based screening on TB in the general population</vt:lpstr>
      <vt:lpstr>Projecting the impact of prison-based screening on TB in the general population</vt:lpstr>
      <vt:lpstr>Conclusions</vt:lpstr>
      <vt:lpstr>PowerPoint Presentation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Transmission dynamics and control of tuberculosis in Brazilian prisons</dc:title>
  <cp:lastModifiedBy>Jason Andrews</cp:lastModifiedBy>
  <cp:revision>761</cp:revision>
  <dcterms:modified xsi:type="dcterms:W3CDTF">2018-07-24T07:20:09Z</dcterms:modified>
</cp:coreProperties>
</file>